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  <p:sldMasterId id="2147483677" r:id="rId2"/>
    <p:sldMasterId id="2147483689" r:id="rId3"/>
    <p:sldMasterId id="2147483701" r:id="rId4"/>
    <p:sldMasterId id="2147483713" r:id="rId5"/>
  </p:sldMasterIdLst>
  <p:notesMasterIdLst>
    <p:notesMasterId r:id="rId31"/>
  </p:notesMasterIdLst>
  <p:handoutMasterIdLst>
    <p:handoutMasterId r:id="rId32"/>
  </p:handoutMasterIdLst>
  <p:sldIdLst>
    <p:sldId id="267" r:id="rId6"/>
    <p:sldId id="299" r:id="rId7"/>
    <p:sldId id="305" r:id="rId8"/>
    <p:sldId id="302" r:id="rId9"/>
    <p:sldId id="327" r:id="rId10"/>
    <p:sldId id="328" r:id="rId11"/>
    <p:sldId id="329" r:id="rId12"/>
    <p:sldId id="303" r:id="rId13"/>
    <p:sldId id="331" r:id="rId14"/>
    <p:sldId id="342" r:id="rId15"/>
    <p:sldId id="346" r:id="rId16"/>
    <p:sldId id="348" r:id="rId17"/>
    <p:sldId id="350" r:id="rId18"/>
    <p:sldId id="352" r:id="rId19"/>
    <p:sldId id="354" r:id="rId20"/>
    <p:sldId id="356" r:id="rId21"/>
    <p:sldId id="332" r:id="rId22"/>
    <p:sldId id="333" r:id="rId23"/>
    <p:sldId id="334" r:id="rId24"/>
    <p:sldId id="335" r:id="rId25"/>
    <p:sldId id="336" r:id="rId26"/>
    <p:sldId id="337" r:id="rId27"/>
    <p:sldId id="338" r:id="rId28"/>
    <p:sldId id="358" r:id="rId29"/>
    <p:sldId id="268" r:id="rId30"/>
  </p:sldIdLst>
  <p:sldSz cx="9906000" cy="6858000" type="A4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85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85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85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85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85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85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85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85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85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65983ED-B589-4503-9F2F-542528347E38}">
          <p14:sldIdLst>
            <p14:sldId id="267"/>
          </p14:sldIdLst>
        </p14:section>
        <p14:section name="Раздел без заголовка" id="{7308FA6A-4AC8-4999-8BF5-39612C13E451}">
          <p14:sldIdLst>
            <p14:sldId id="299"/>
            <p14:sldId id="305"/>
            <p14:sldId id="302"/>
            <p14:sldId id="327"/>
            <p14:sldId id="328"/>
            <p14:sldId id="329"/>
            <p14:sldId id="303"/>
            <p14:sldId id="331"/>
            <p14:sldId id="342"/>
            <p14:sldId id="346"/>
            <p14:sldId id="348"/>
            <p14:sldId id="350"/>
            <p14:sldId id="352"/>
            <p14:sldId id="354"/>
            <p14:sldId id="356"/>
            <p14:sldId id="332"/>
            <p14:sldId id="333"/>
            <p14:sldId id="334"/>
            <p14:sldId id="335"/>
            <p14:sldId id="336"/>
            <p14:sldId id="337"/>
            <p14:sldId id="338"/>
            <p14:sldId id="358"/>
            <p14:sldId id="2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0937"/>
    <a:srgbClr val="F6D7A2"/>
    <a:srgbClr val="F9BD27"/>
    <a:srgbClr val="FA9D10"/>
    <a:srgbClr val="EF6B01"/>
    <a:srgbClr val="F6D106"/>
    <a:srgbClr val="3D464A"/>
    <a:srgbClr val="6B6B6B"/>
    <a:srgbClr val="BCBCBC"/>
    <a:srgbClr val="FED2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6464" autoAdjust="0"/>
    <p:restoredTop sz="89371" autoAdjust="0"/>
  </p:normalViewPr>
  <p:slideViewPr>
    <p:cSldViewPr>
      <p:cViewPr varScale="1">
        <p:scale>
          <a:sx n="104" d="100"/>
          <a:sy n="104" d="100"/>
        </p:scale>
        <p:origin x="1110" y="10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38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3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38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38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048B322-7196-490E-86EB-BC0391C8D3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590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0EF9833D-5B38-4037-B8AA-0F69A0060D41}" type="datetimeFigureOut">
              <a:rPr lang="ru-RU"/>
              <a:pPr>
                <a:defRPr/>
              </a:pPr>
              <a:t>23.10.2024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744538"/>
            <a:ext cx="537527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77EFA82E-D45C-4223-B7CB-47D5D1E6D9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7987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904216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FA82E-D45C-4223-B7CB-47D5D1E6D94B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307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FA82E-D45C-4223-B7CB-47D5D1E6D94B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229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FA82E-D45C-4223-B7CB-47D5D1E6D94B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732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FA82E-D45C-4223-B7CB-47D5D1E6D94B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404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FA82E-D45C-4223-B7CB-47D5D1E6D94B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424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FA82E-D45C-4223-B7CB-47D5D1E6D94B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1472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FA82E-D45C-4223-B7CB-47D5D1E6D94B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1629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216811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C1639-53A2-462C-9024-C2CB3FFCC09D}" type="datetime1">
              <a:rPr lang="ru-RU"/>
              <a:pPr>
                <a:defRPr/>
              </a:pPr>
              <a:t>23.10.2024</a:t>
            </a:fld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146A7-256C-49F9-B4EF-C3D0672ED3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94976" y="176259"/>
            <a:ext cx="8388747" cy="597443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996BE-E6C8-463C-872F-4D5C435CBC75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EFF20-9F65-4795-92B7-B2A74530243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570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464A"/>
                </a:solidFill>
                <a:effectLst/>
                <a:uLnTx/>
                <a:uFillTx/>
                <a:latin typeface="Europe" pitchFamily="50" charset="-52"/>
                <a:ea typeface="+mj-ea"/>
                <a:cs typeface="+mj-cs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41B85-2829-4127-9BBD-8229E77A6207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BEEE0-1B09-418F-BBE3-BDA42DF059B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43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48548-C86E-4DE2-9521-A687683726D4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241FC-620E-4B9F-AC82-898CE14FC30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4631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3275" y="260350"/>
            <a:ext cx="7632700" cy="5762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9FE2EF-00B7-4C03-9B23-8B93D9E3E1F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52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2752" y="176261"/>
            <a:ext cx="8152611" cy="597442"/>
          </a:xfrm>
        </p:spPr>
        <p:txBody>
          <a:bodyPr rtlCol="0" anchor="ctr">
            <a:normAutofit/>
          </a:bodyPr>
          <a:lstStyle>
            <a:lvl1pPr algn="l" defTabSz="990478" rtl="0" eaLnBrk="1" latinLnBrk="0" hangingPunct="1">
              <a:spcBef>
                <a:spcPct val="0"/>
              </a:spcBef>
              <a:buNone/>
              <a:defRPr lang="ru-RU" sz="2200" kern="1200" spc="325" dirty="0" smtClean="0">
                <a:solidFill>
                  <a:srgbClr val="3D464A"/>
                </a:solidFill>
                <a:latin typeface="EuropeCondensedC"/>
                <a:ea typeface="+mj-ea"/>
                <a:cs typeface="EuropeCondensedC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2746" y="1304765"/>
            <a:ext cx="9026105" cy="4912302"/>
          </a:xfrm>
          <a:prstGeom prst="rect">
            <a:avLst/>
          </a:prstGeom>
        </p:spPr>
        <p:txBody>
          <a:bodyPr rtlCol="0">
            <a:normAutofit/>
          </a:bodyPr>
          <a:lstStyle>
            <a:lvl1pPr marL="287170" indent="-287170" algn="l" defTabSz="990478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ru-RU" sz="1300" b="0" kern="1200" spc="325" smtClean="0">
                <a:solidFill>
                  <a:srgbClr val="3D464A"/>
                </a:solidFill>
                <a:latin typeface="EuropeCondensedC"/>
                <a:ea typeface="+mn-ea"/>
                <a:cs typeface="EuropeCondensedC"/>
              </a:defRPr>
            </a:lvl1pPr>
            <a:lvl2pPr marL="4952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9047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8571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8095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7619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714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66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96191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 sz="1000" b="1"/>
            </a:lvl1pPr>
          </a:lstStyle>
          <a:p>
            <a:pPr>
              <a:defRPr/>
            </a:pPr>
            <a:fld id="{AE28CCF2-9077-4EFD-BB46-6515C23FBDA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7098850" y="6355718"/>
            <a:ext cx="2311770" cy="365474"/>
          </a:xfrm>
          <a:prstGeom prst="rect">
            <a:avLst/>
          </a:prstGeom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0" smtClean="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AC1E18B9-2E8F-4A81-93CE-9123BA019D9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9242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uropeCond" pitchFamily="82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245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uropeCond" pitchFamily="82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837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uropeCond" pitchFamily="82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469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C1639-53A2-462C-9024-C2CB3FFCC09D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146A7-256C-49F9-B4EF-C3D0672ED38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3280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4977" y="1304761"/>
            <a:ext cx="4380380" cy="482156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0643" y="1304761"/>
            <a:ext cx="4380380" cy="482156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5CDEB-F8FD-4EEB-AE1B-0D33C2A77758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367DC-A72E-404B-B996-9A4CEB3D18F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346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4977" y="1304761"/>
            <a:ext cx="4380380" cy="482156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0643" y="1304761"/>
            <a:ext cx="4380380" cy="482156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5CDEB-F8FD-4EEB-AE1B-0D33C2A77758}" type="datetime1">
              <a:rPr lang="ru-RU"/>
              <a:pPr>
                <a:defRPr/>
              </a:pPr>
              <a:t>23.10.2024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367DC-A72E-404B-B996-9A4CEB3D18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4977" y="1171996"/>
            <a:ext cx="4377145" cy="464677"/>
          </a:xfrm>
          <a:solidFill>
            <a:srgbClr val="6B6B6B"/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4977" y="1835822"/>
            <a:ext cx="4377145" cy="429050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261" y="1171997"/>
            <a:ext cx="4378762" cy="464676"/>
          </a:xfrm>
          <a:solidFill>
            <a:srgbClr val="6B6B6B"/>
          </a:solidFill>
        </p:spPr>
        <p:txBody>
          <a:bodyPr rtlCol="0" anchor="ctr" anchorCtr="1">
            <a:normAutofit/>
          </a:bodyPr>
          <a:lstStyle>
            <a:lvl1pPr marL="0" indent="0">
              <a:buNone/>
              <a:defRPr lang="ru-RU" sz="1400" b="0" kern="1200" smtClean="0">
                <a:solidFill>
                  <a:schemeClr val="bg1"/>
                </a:solidFill>
                <a:latin typeface="Europe" pitchFamily="50" charset="-52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261" y="1835822"/>
            <a:ext cx="4378762" cy="429050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BF96D-3B35-40B6-826D-419D8A911329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B7DB6-019F-480D-96E1-7F0656BD095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8599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94976" y="176259"/>
            <a:ext cx="8388747" cy="597443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996BE-E6C8-463C-872F-4D5C435CBC75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EFF20-9F65-4795-92B7-B2A74530243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1004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464A"/>
                </a:solidFill>
                <a:effectLst/>
                <a:uLnTx/>
                <a:uFillTx/>
                <a:latin typeface="Europe" pitchFamily="50" charset="-52"/>
                <a:ea typeface="+mj-ea"/>
                <a:cs typeface="+mj-cs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41B85-2829-4127-9BBD-8229E77A6207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BEEE0-1B09-418F-BBE3-BDA42DF059B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6417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48548-C86E-4DE2-9521-A687683726D4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241FC-620E-4B9F-AC82-898CE14FC30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0423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3275" y="260350"/>
            <a:ext cx="7632700" cy="5762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9FE2EF-00B7-4C03-9B23-8B93D9E3E1F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18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2752" y="176261"/>
            <a:ext cx="8152611" cy="597442"/>
          </a:xfrm>
        </p:spPr>
        <p:txBody>
          <a:bodyPr rtlCol="0" anchor="ctr">
            <a:normAutofit/>
          </a:bodyPr>
          <a:lstStyle>
            <a:lvl1pPr algn="l" defTabSz="990478" rtl="0" eaLnBrk="1" latinLnBrk="0" hangingPunct="1">
              <a:spcBef>
                <a:spcPct val="0"/>
              </a:spcBef>
              <a:buNone/>
              <a:defRPr lang="ru-RU" sz="2200" kern="1200" spc="325" dirty="0" smtClean="0">
                <a:solidFill>
                  <a:srgbClr val="3D464A"/>
                </a:solidFill>
                <a:latin typeface="EuropeCondensedC"/>
                <a:ea typeface="+mj-ea"/>
                <a:cs typeface="EuropeCondensedC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2746" y="1304765"/>
            <a:ext cx="9026105" cy="4912302"/>
          </a:xfrm>
          <a:prstGeom prst="rect">
            <a:avLst/>
          </a:prstGeom>
        </p:spPr>
        <p:txBody>
          <a:bodyPr rtlCol="0">
            <a:normAutofit/>
          </a:bodyPr>
          <a:lstStyle>
            <a:lvl1pPr marL="287170" indent="-287170" algn="l" defTabSz="990478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ru-RU" sz="1300" b="0" kern="1200" spc="325" smtClean="0">
                <a:solidFill>
                  <a:srgbClr val="3D464A"/>
                </a:solidFill>
                <a:latin typeface="EuropeCondensedC"/>
                <a:ea typeface="+mn-ea"/>
                <a:cs typeface="EuropeCondensedC"/>
              </a:defRPr>
            </a:lvl1pPr>
            <a:lvl2pPr marL="4952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9047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8571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8095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7619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714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66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96191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 sz="1000" b="1"/>
            </a:lvl1pPr>
          </a:lstStyle>
          <a:p>
            <a:pPr>
              <a:defRPr/>
            </a:pPr>
            <a:fld id="{AE28CCF2-9077-4EFD-BB46-6515C23FBDA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7098850" y="6355718"/>
            <a:ext cx="2311770" cy="365474"/>
          </a:xfrm>
          <a:prstGeom prst="rect">
            <a:avLst/>
          </a:prstGeom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0" smtClean="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AC1E18B9-2E8F-4A81-93CE-9123BA019D9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3795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uropeCond" pitchFamily="82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291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uropeCond" pitchFamily="82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85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uropeCond" pitchFamily="82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889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C1639-53A2-462C-9024-C2CB3FFCC09D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146A7-256C-49F9-B4EF-C3D0672ED38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041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4977" y="1171996"/>
            <a:ext cx="4377145" cy="464677"/>
          </a:xfrm>
          <a:solidFill>
            <a:srgbClr val="6B6B6B"/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4977" y="1835822"/>
            <a:ext cx="4377145" cy="429050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261" y="1171997"/>
            <a:ext cx="4378762" cy="464676"/>
          </a:xfrm>
          <a:solidFill>
            <a:srgbClr val="6B6B6B"/>
          </a:solidFill>
        </p:spPr>
        <p:txBody>
          <a:bodyPr rtlCol="0" anchor="ctr" anchorCtr="1">
            <a:normAutofit/>
          </a:bodyPr>
          <a:lstStyle>
            <a:lvl1pPr marL="0" indent="0">
              <a:buNone/>
              <a:defRPr lang="ru-RU" sz="1400" b="0" kern="1200" smtClean="0">
                <a:solidFill>
                  <a:schemeClr val="bg1"/>
                </a:solidFill>
                <a:latin typeface="Europe" pitchFamily="50" charset="-52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261" y="1835822"/>
            <a:ext cx="4378762" cy="429050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BF96D-3B35-40B6-826D-419D8A911329}" type="datetime1">
              <a:rPr lang="ru-RU"/>
              <a:pPr>
                <a:defRPr/>
              </a:pPr>
              <a:t>23.10.2024</a:t>
            </a:fld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B7DB6-019F-480D-96E1-7F0656BD09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4977" y="1304761"/>
            <a:ext cx="4380380" cy="482156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0643" y="1304761"/>
            <a:ext cx="4380380" cy="482156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5CDEB-F8FD-4EEB-AE1B-0D33C2A77758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367DC-A72E-404B-B996-9A4CEB3D18F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7802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4977" y="1171996"/>
            <a:ext cx="4377145" cy="464677"/>
          </a:xfrm>
          <a:solidFill>
            <a:srgbClr val="6B6B6B"/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4977" y="1835822"/>
            <a:ext cx="4377145" cy="429050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261" y="1171997"/>
            <a:ext cx="4378762" cy="464676"/>
          </a:xfrm>
          <a:solidFill>
            <a:srgbClr val="6B6B6B"/>
          </a:solidFill>
        </p:spPr>
        <p:txBody>
          <a:bodyPr rtlCol="0" anchor="ctr" anchorCtr="1">
            <a:normAutofit/>
          </a:bodyPr>
          <a:lstStyle>
            <a:lvl1pPr marL="0" indent="0">
              <a:buNone/>
              <a:defRPr lang="ru-RU" sz="1400" b="0" kern="1200" smtClean="0">
                <a:solidFill>
                  <a:schemeClr val="bg1"/>
                </a:solidFill>
                <a:latin typeface="Europe" pitchFamily="50" charset="-52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261" y="1835822"/>
            <a:ext cx="4378762" cy="429050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BF96D-3B35-40B6-826D-419D8A911329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B7DB6-019F-480D-96E1-7F0656BD095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9600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94976" y="176259"/>
            <a:ext cx="8388747" cy="597443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996BE-E6C8-463C-872F-4D5C435CBC75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EFF20-9F65-4795-92B7-B2A74530243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7550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464A"/>
                </a:solidFill>
                <a:effectLst/>
                <a:uLnTx/>
                <a:uFillTx/>
                <a:latin typeface="Europe" pitchFamily="50" charset="-52"/>
                <a:ea typeface="+mj-ea"/>
                <a:cs typeface="+mj-cs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41B85-2829-4127-9BBD-8229E77A6207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BEEE0-1B09-418F-BBE3-BDA42DF059B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0585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48548-C86E-4DE2-9521-A687683726D4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241FC-620E-4B9F-AC82-898CE14FC30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828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3275" y="260350"/>
            <a:ext cx="7632700" cy="5762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9FE2EF-00B7-4C03-9B23-8B93D9E3E1F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40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2752" y="176261"/>
            <a:ext cx="8152611" cy="597442"/>
          </a:xfrm>
        </p:spPr>
        <p:txBody>
          <a:bodyPr rtlCol="0" anchor="ctr">
            <a:normAutofit/>
          </a:bodyPr>
          <a:lstStyle>
            <a:lvl1pPr algn="l" defTabSz="990478" rtl="0" eaLnBrk="1" latinLnBrk="0" hangingPunct="1">
              <a:spcBef>
                <a:spcPct val="0"/>
              </a:spcBef>
              <a:buNone/>
              <a:defRPr lang="ru-RU" sz="2200" kern="1200" spc="325" dirty="0" smtClean="0">
                <a:solidFill>
                  <a:srgbClr val="3D464A"/>
                </a:solidFill>
                <a:latin typeface="EuropeCondensedC"/>
                <a:ea typeface="+mj-ea"/>
                <a:cs typeface="EuropeCondensedC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2746" y="1304765"/>
            <a:ext cx="9026105" cy="4912302"/>
          </a:xfrm>
          <a:prstGeom prst="rect">
            <a:avLst/>
          </a:prstGeom>
        </p:spPr>
        <p:txBody>
          <a:bodyPr rtlCol="0">
            <a:normAutofit/>
          </a:bodyPr>
          <a:lstStyle>
            <a:lvl1pPr marL="287170" indent="-287170" algn="l" defTabSz="990478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ru-RU" sz="1300" b="0" kern="1200" spc="325" smtClean="0">
                <a:solidFill>
                  <a:srgbClr val="3D464A"/>
                </a:solidFill>
                <a:latin typeface="EuropeCondensedC"/>
                <a:ea typeface="+mn-ea"/>
                <a:cs typeface="EuropeCondensedC"/>
              </a:defRPr>
            </a:lvl1pPr>
            <a:lvl2pPr marL="4952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9047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8571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8095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7619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714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66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96191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 sz="1000" b="1"/>
            </a:lvl1pPr>
          </a:lstStyle>
          <a:p>
            <a:pPr>
              <a:defRPr/>
            </a:pPr>
            <a:fld id="{AE28CCF2-9077-4EFD-BB46-6515C23FBDA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7098850" y="6355718"/>
            <a:ext cx="2311770" cy="365474"/>
          </a:xfrm>
          <a:prstGeom prst="rect">
            <a:avLst/>
          </a:prstGeom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0" smtClean="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AC1E18B9-2E8F-4A81-93CE-9123BA019D9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6531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uropeCond" pitchFamily="82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3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uropeCond" pitchFamily="82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798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uropeCond" pitchFamily="82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296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94976" y="176259"/>
            <a:ext cx="8388747" cy="597443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996BE-E6C8-463C-872F-4D5C435CBC75}" type="datetime1">
              <a:rPr lang="ru-RU"/>
              <a:pPr>
                <a:defRPr/>
              </a:pPr>
              <a:t>23.10.2024</a:t>
            </a:fld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EFF20-9F65-4795-92B7-B2A7453024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C1639-53A2-462C-9024-C2CB3FFCC09D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146A7-256C-49F9-B4EF-C3D0672ED38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3005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4977" y="1304761"/>
            <a:ext cx="4380380" cy="482156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0643" y="1304761"/>
            <a:ext cx="4380380" cy="482156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5CDEB-F8FD-4EEB-AE1B-0D33C2A77758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367DC-A72E-404B-B996-9A4CEB3D18F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9443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4977" y="1171996"/>
            <a:ext cx="4377145" cy="464677"/>
          </a:xfrm>
          <a:solidFill>
            <a:srgbClr val="6B6B6B"/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4977" y="1835822"/>
            <a:ext cx="4377145" cy="429050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261" y="1171997"/>
            <a:ext cx="4378762" cy="464676"/>
          </a:xfrm>
          <a:solidFill>
            <a:srgbClr val="6B6B6B"/>
          </a:solidFill>
        </p:spPr>
        <p:txBody>
          <a:bodyPr rtlCol="0" anchor="ctr" anchorCtr="1">
            <a:normAutofit/>
          </a:bodyPr>
          <a:lstStyle>
            <a:lvl1pPr marL="0" indent="0">
              <a:buNone/>
              <a:defRPr lang="ru-RU" sz="1400" b="0" kern="1200" smtClean="0">
                <a:solidFill>
                  <a:schemeClr val="bg1"/>
                </a:solidFill>
                <a:latin typeface="Europe" pitchFamily="50" charset="-52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261" y="1835822"/>
            <a:ext cx="4378762" cy="429050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BF96D-3B35-40B6-826D-419D8A911329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B7DB6-019F-480D-96E1-7F0656BD095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9590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94976" y="176259"/>
            <a:ext cx="8388747" cy="597443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996BE-E6C8-463C-872F-4D5C435CBC75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EFF20-9F65-4795-92B7-B2A74530243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0944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464A"/>
                </a:solidFill>
                <a:effectLst/>
                <a:uLnTx/>
                <a:uFillTx/>
                <a:latin typeface="Europe" pitchFamily="50" charset="-52"/>
                <a:ea typeface="+mj-ea"/>
                <a:cs typeface="+mj-cs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41B85-2829-4127-9BBD-8229E77A6207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BEEE0-1B09-418F-BBE3-BDA42DF059B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1436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48548-C86E-4DE2-9521-A687683726D4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241FC-620E-4B9F-AC82-898CE14FC30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643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3275" y="260350"/>
            <a:ext cx="7632700" cy="5762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9FE2EF-00B7-4C03-9B23-8B93D9E3E1F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42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2752" y="176261"/>
            <a:ext cx="8152611" cy="597442"/>
          </a:xfrm>
        </p:spPr>
        <p:txBody>
          <a:bodyPr rtlCol="0" anchor="ctr">
            <a:normAutofit/>
          </a:bodyPr>
          <a:lstStyle>
            <a:lvl1pPr algn="l" defTabSz="990478" rtl="0" eaLnBrk="1" latinLnBrk="0" hangingPunct="1">
              <a:spcBef>
                <a:spcPct val="0"/>
              </a:spcBef>
              <a:buNone/>
              <a:defRPr lang="ru-RU" sz="2200" kern="1200" spc="325" dirty="0" smtClean="0">
                <a:solidFill>
                  <a:srgbClr val="3D464A"/>
                </a:solidFill>
                <a:latin typeface="EuropeCondensedC"/>
                <a:ea typeface="+mj-ea"/>
                <a:cs typeface="EuropeCondensedC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2746" y="1304765"/>
            <a:ext cx="9026105" cy="4912302"/>
          </a:xfrm>
          <a:prstGeom prst="rect">
            <a:avLst/>
          </a:prstGeom>
        </p:spPr>
        <p:txBody>
          <a:bodyPr rtlCol="0">
            <a:normAutofit/>
          </a:bodyPr>
          <a:lstStyle>
            <a:lvl1pPr marL="287170" indent="-287170" algn="l" defTabSz="990478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ru-RU" sz="1300" b="0" kern="1200" spc="325" smtClean="0">
                <a:solidFill>
                  <a:srgbClr val="3D464A"/>
                </a:solidFill>
                <a:latin typeface="EuropeCondensedC"/>
                <a:ea typeface="+mn-ea"/>
                <a:cs typeface="EuropeCondensedC"/>
              </a:defRPr>
            </a:lvl1pPr>
            <a:lvl2pPr marL="4952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9047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8571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8095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7619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714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66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96191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 sz="1000" b="1"/>
            </a:lvl1pPr>
          </a:lstStyle>
          <a:p>
            <a:pPr>
              <a:defRPr/>
            </a:pPr>
            <a:fld id="{AE28CCF2-9077-4EFD-BB46-6515C23FBDA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7098850" y="6355718"/>
            <a:ext cx="2311770" cy="365474"/>
          </a:xfrm>
          <a:prstGeom prst="rect">
            <a:avLst/>
          </a:prstGeom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0" smtClean="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AC1E18B9-2E8F-4A81-93CE-9123BA019D9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3315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uropeCond" pitchFamily="82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997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uropeCond" pitchFamily="82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27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464A"/>
                </a:solidFill>
                <a:effectLst/>
                <a:uLnTx/>
                <a:uFillTx/>
                <a:latin typeface="Europe" pitchFamily="50" charset="-52"/>
                <a:ea typeface="+mj-ea"/>
                <a:cs typeface="+mj-cs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41B85-2829-4127-9BBD-8229E77A6207}" type="datetime1">
              <a:rPr lang="ru-RU"/>
              <a:pPr>
                <a:defRPr/>
              </a:pPr>
              <a:t>23.10.2024</a:t>
            </a:fld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BEEE0-1B09-418F-BBE3-BDA42DF059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uropeCond" pitchFamily="82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877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48548-C86E-4DE2-9521-A687683726D4}" type="datetime1">
              <a:rPr lang="ru-RU"/>
              <a:pPr>
                <a:defRPr/>
              </a:pPr>
              <a:t>23.10.2024</a:t>
            </a:fld>
            <a:endParaRPr lang="ru-RU"/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241FC-620E-4B9F-AC82-898CE14FC3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C1639-53A2-462C-9024-C2CB3FFCC09D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146A7-256C-49F9-B4EF-C3D0672ED38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50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4977" y="1304761"/>
            <a:ext cx="4380380" cy="482156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0643" y="1304761"/>
            <a:ext cx="4380380" cy="482156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5CDEB-F8FD-4EEB-AE1B-0D33C2A77758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367DC-A72E-404B-B996-9A4CEB3D18F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93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4977" y="1171996"/>
            <a:ext cx="4377145" cy="464677"/>
          </a:xfrm>
          <a:solidFill>
            <a:srgbClr val="6B6B6B"/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4977" y="1835822"/>
            <a:ext cx="4377145" cy="429050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261" y="1171997"/>
            <a:ext cx="4378762" cy="464676"/>
          </a:xfrm>
          <a:solidFill>
            <a:srgbClr val="6B6B6B"/>
          </a:solidFill>
        </p:spPr>
        <p:txBody>
          <a:bodyPr rtlCol="0" anchor="ctr" anchorCtr="1">
            <a:normAutofit/>
          </a:bodyPr>
          <a:lstStyle>
            <a:lvl1pPr marL="0" indent="0">
              <a:buNone/>
              <a:defRPr lang="ru-RU" sz="1400" b="0" kern="1200" smtClean="0">
                <a:solidFill>
                  <a:schemeClr val="bg1"/>
                </a:solidFill>
                <a:latin typeface="Europe" pitchFamily="50" charset="-52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261" y="1835822"/>
            <a:ext cx="4378762" cy="429050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BF96D-3B35-40B6-826D-419D8A911329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B7DB6-019F-480D-96E1-7F0656BD095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032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95300" y="176213"/>
            <a:ext cx="83883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r>
              <a:rPr lang="en-US" smtClean="0"/>
              <a:t/>
            </a:r>
            <a:br>
              <a:rPr lang="en-US" smtClean="0"/>
            </a:br>
            <a:r>
              <a:rPr lang="ru-RU" smtClean="0"/>
              <a:t>презентации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95300" y="1238250"/>
            <a:ext cx="8915400" cy="488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Europe" pitchFamily="50" charset="-52"/>
                <a:cs typeface="+mn-cs"/>
              </a:defRPr>
            </a:lvl1pPr>
          </a:lstStyle>
          <a:p>
            <a:pPr>
              <a:defRPr/>
            </a:pPr>
            <a:fld id="{956FAC67-2878-4E8B-A0D2-AA6F533D00D3}" type="datetime1">
              <a:rPr lang="ru-RU"/>
              <a:pPr>
                <a:defRPr/>
              </a:pPr>
              <a:t>23.10.2024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Europe" pitchFamily="50" charset="-52"/>
                <a:cs typeface="+mn-cs"/>
              </a:defRPr>
            </a:lvl1pPr>
          </a:lstStyle>
          <a:p>
            <a:pPr>
              <a:defRPr/>
            </a:pPr>
            <a:fld id="{54B471EF-1928-48DE-A04F-FCDB823EC2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5" r:id="rId2"/>
    <p:sldLayoutId id="2147483674" r:id="rId3"/>
    <p:sldLayoutId id="2147483673" r:id="rId4"/>
    <p:sldLayoutId id="2147483672" r:id="rId5"/>
    <p:sldLayoutId id="2147483671" r:id="rId6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kern="1200">
          <a:solidFill>
            <a:srgbClr val="3D464A"/>
          </a:solidFill>
          <a:latin typeface="Europe" pitchFamily="50" charset="-52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9"/>
        </a:buBlip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ED208"/>
        </a:buClr>
        <a:buSzPct val="120000"/>
        <a:buFont typeface="Arial" charset="0"/>
        <a:buChar char="•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ED208"/>
        </a:buClr>
        <a:buSzPct val="96000"/>
        <a:buFont typeface="Wingdings" pitchFamily="2" charset="2"/>
        <a:buChar char="§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95300" y="176213"/>
            <a:ext cx="83883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r>
              <a:rPr lang="en-US" smtClean="0"/>
              <a:t/>
            </a:r>
            <a:br>
              <a:rPr lang="en-US" smtClean="0"/>
            </a:br>
            <a:r>
              <a:rPr lang="ru-RU" smtClean="0"/>
              <a:t>презентации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95300" y="1238250"/>
            <a:ext cx="8915400" cy="488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Europe" pitchFamily="50" charset="-52"/>
                <a:cs typeface="+mn-cs"/>
              </a:defRPr>
            </a:lvl1pPr>
          </a:lstStyle>
          <a:p>
            <a:pPr>
              <a:defRPr/>
            </a:pPr>
            <a:fld id="{956FAC67-2878-4E8B-A0D2-AA6F533D00D3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Europe" pitchFamily="50" charset="-52"/>
                <a:cs typeface="+mn-cs"/>
              </a:defRPr>
            </a:lvl1pPr>
          </a:lstStyle>
          <a:p>
            <a:pPr>
              <a:defRPr/>
            </a:pPr>
            <a:fld id="{54B471EF-1928-48DE-A04F-FCDB823EC21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980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kern="1200">
          <a:solidFill>
            <a:srgbClr val="3D464A"/>
          </a:solidFill>
          <a:latin typeface="Europe" pitchFamily="50" charset="-52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4"/>
        </a:buBlip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ED208"/>
        </a:buClr>
        <a:buSzPct val="120000"/>
        <a:buFont typeface="Arial" charset="0"/>
        <a:buChar char="•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ED208"/>
        </a:buClr>
        <a:buSzPct val="96000"/>
        <a:buFont typeface="Wingdings" pitchFamily="2" charset="2"/>
        <a:buChar char="§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95300" y="176213"/>
            <a:ext cx="83883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r>
              <a:rPr lang="en-US" smtClean="0"/>
              <a:t/>
            </a:r>
            <a:br>
              <a:rPr lang="en-US" smtClean="0"/>
            </a:br>
            <a:r>
              <a:rPr lang="ru-RU" smtClean="0"/>
              <a:t>презентации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95300" y="1238250"/>
            <a:ext cx="8915400" cy="488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Europe" pitchFamily="50" charset="-52"/>
                <a:cs typeface="+mn-cs"/>
              </a:defRPr>
            </a:lvl1pPr>
          </a:lstStyle>
          <a:p>
            <a:pPr>
              <a:defRPr/>
            </a:pPr>
            <a:fld id="{956FAC67-2878-4E8B-A0D2-AA6F533D00D3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Europe" pitchFamily="50" charset="-52"/>
                <a:cs typeface="+mn-cs"/>
              </a:defRPr>
            </a:lvl1pPr>
          </a:lstStyle>
          <a:p>
            <a:pPr>
              <a:defRPr/>
            </a:pPr>
            <a:fld id="{54B471EF-1928-48DE-A04F-FCDB823EC21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089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kern="1200">
          <a:solidFill>
            <a:srgbClr val="3D464A"/>
          </a:solidFill>
          <a:latin typeface="Europe" pitchFamily="50" charset="-52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4"/>
        </a:buBlip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ED208"/>
        </a:buClr>
        <a:buSzPct val="120000"/>
        <a:buFont typeface="Arial" charset="0"/>
        <a:buChar char="•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ED208"/>
        </a:buClr>
        <a:buSzPct val="96000"/>
        <a:buFont typeface="Wingdings" pitchFamily="2" charset="2"/>
        <a:buChar char="§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95300" y="176213"/>
            <a:ext cx="83883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r>
              <a:rPr lang="en-US" smtClean="0"/>
              <a:t/>
            </a:r>
            <a:br>
              <a:rPr lang="en-US" smtClean="0"/>
            </a:br>
            <a:r>
              <a:rPr lang="ru-RU" smtClean="0"/>
              <a:t>презентации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95300" y="1238250"/>
            <a:ext cx="8915400" cy="488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Europe" pitchFamily="50" charset="-52"/>
                <a:cs typeface="+mn-cs"/>
              </a:defRPr>
            </a:lvl1pPr>
          </a:lstStyle>
          <a:p>
            <a:pPr>
              <a:defRPr/>
            </a:pPr>
            <a:fld id="{956FAC67-2878-4E8B-A0D2-AA6F533D00D3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Europe" pitchFamily="50" charset="-52"/>
                <a:cs typeface="+mn-cs"/>
              </a:defRPr>
            </a:lvl1pPr>
          </a:lstStyle>
          <a:p>
            <a:pPr>
              <a:defRPr/>
            </a:pPr>
            <a:fld id="{54B471EF-1928-48DE-A04F-FCDB823EC21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98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kern="1200">
          <a:solidFill>
            <a:srgbClr val="3D464A"/>
          </a:solidFill>
          <a:latin typeface="Europe" pitchFamily="50" charset="-52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4"/>
        </a:buBlip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ED208"/>
        </a:buClr>
        <a:buSzPct val="120000"/>
        <a:buFont typeface="Arial" charset="0"/>
        <a:buChar char="•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ED208"/>
        </a:buClr>
        <a:buSzPct val="96000"/>
        <a:buFont typeface="Wingdings" pitchFamily="2" charset="2"/>
        <a:buChar char="§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95300" y="176213"/>
            <a:ext cx="83883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r>
              <a:rPr lang="en-US" smtClean="0"/>
              <a:t/>
            </a:r>
            <a:br>
              <a:rPr lang="en-US" smtClean="0"/>
            </a:br>
            <a:r>
              <a:rPr lang="ru-RU" smtClean="0"/>
              <a:t>презентации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95300" y="1238250"/>
            <a:ext cx="8915400" cy="488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Europe" pitchFamily="50" charset="-52"/>
                <a:cs typeface="+mn-cs"/>
              </a:defRPr>
            </a:lvl1pPr>
          </a:lstStyle>
          <a:p>
            <a:pPr>
              <a:defRPr/>
            </a:pPr>
            <a:fld id="{956FAC67-2878-4E8B-A0D2-AA6F533D00D3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Europe" pitchFamily="50" charset="-52"/>
                <a:cs typeface="+mn-cs"/>
              </a:defRPr>
            </a:lvl1pPr>
          </a:lstStyle>
          <a:p>
            <a:pPr>
              <a:defRPr/>
            </a:pPr>
            <a:fld id="{54B471EF-1928-48DE-A04F-FCDB823EC21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522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kern="1200">
          <a:solidFill>
            <a:srgbClr val="3D464A"/>
          </a:solidFill>
          <a:latin typeface="Europe" pitchFamily="50" charset="-52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4"/>
        </a:buBlip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ED208"/>
        </a:buClr>
        <a:buSzPct val="120000"/>
        <a:buFont typeface="Arial" charset="0"/>
        <a:buChar char="•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ED208"/>
        </a:buClr>
        <a:buSzPct val="96000"/>
        <a:buFont typeface="Wingdings" pitchFamily="2" charset="2"/>
        <a:buChar char="§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jpeg"/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12" Type="http://schemas.openxmlformats.org/officeDocument/2006/relationships/image" Target="../media/image54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png"/><Relationship Id="rId10" Type="http://schemas.openxmlformats.org/officeDocument/2006/relationships/image" Target="../media/image52.jpeg"/><Relationship Id="rId4" Type="http://schemas.openxmlformats.org/officeDocument/2006/relationships/image" Target="../media/image46.png"/><Relationship Id="rId9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GorshkovaNA@tnpz.rosneft.ru" TargetMode="External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NovitskayaYuG@tnpz.rosneft.ru" TargetMode="External"/><Relationship Id="rId5" Type="http://schemas.openxmlformats.org/officeDocument/2006/relationships/hyperlink" Target="mailto:VS_Lashkova@tnpz.rosneft.ru" TargetMode="External"/><Relationship Id="rId4" Type="http://schemas.openxmlformats.org/officeDocument/2006/relationships/hyperlink" Target="mailto:EL_Anisko@tnpz.rosneft.ru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0"/>
          <p:cNvSpPr>
            <a:spLocks noGrp="1" noChangeArrowheads="1"/>
          </p:cNvSpPr>
          <p:nvPr>
            <p:ph type="title" idx="4294967295"/>
          </p:nvPr>
        </p:nvSpPr>
        <p:spPr>
          <a:xfrm>
            <a:off x="488504" y="5430698"/>
            <a:ext cx="6480720" cy="1331208"/>
          </a:xfrm>
        </p:spPr>
        <p:txBody>
          <a:bodyPr lIns="0" tIns="0" rIns="0" bIns="0" anchor="b" anchorCtr="0"/>
          <a:lstStyle/>
          <a:p>
            <a:pPr eaLnBrk="1" hangingPunct="1">
              <a:tabLst>
                <a:tab pos="4287838" algn="l"/>
              </a:tabLst>
            </a:pPr>
            <a:r>
              <a:rPr lang="ru-RU" sz="3000" b="1" dirty="0" smtClean="0">
                <a:solidFill>
                  <a:schemeClr val="tx1"/>
                </a:solidFill>
                <a:latin typeface="EuropeCond" pitchFamily="82" charset="0"/>
              </a:rPr>
              <a:t> </a:t>
            </a:r>
            <a:br>
              <a:rPr lang="ru-RU" sz="3000" b="1" dirty="0" smtClean="0">
                <a:solidFill>
                  <a:schemeClr val="tx1"/>
                </a:solidFill>
                <a:latin typeface="EuropeCond" pitchFamily="82" charset="0"/>
              </a:rPr>
            </a:br>
            <a:r>
              <a:rPr lang="ru-RU" sz="3000" b="1" dirty="0">
                <a:solidFill>
                  <a:schemeClr val="tx1"/>
                </a:solidFill>
                <a:latin typeface="EuropeCond" pitchFamily="82" charset="0"/>
              </a:rPr>
              <a:t/>
            </a:r>
            <a:br>
              <a:rPr lang="ru-RU" sz="3000" b="1" dirty="0">
                <a:solidFill>
                  <a:schemeClr val="tx1"/>
                </a:solidFill>
                <a:latin typeface="EuropeCond" pitchFamily="82" charset="0"/>
              </a:rPr>
            </a:br>
            <a:r>
              <a:rPr lang="ru-RU" sz="3000" b="1" dirty="0" smtClean="0">
                <a:solidFill>
                  <a:schemeClr val="tx1"/>
                </a:solidFill>
                <a:latin typeface="EuropeCond" pitchFamily="82" charset="0"/>
              </a:rPr>
              <a:t>ООО «РН-Туапсинский НПЗ»</a:t>
            </a:r>
            <a:br>
              <a:rPr lang="ru-RU" sz="3000" b="1" dirty="0" smtClean="0">
                <a:solidFill>
                  <a:schemeClr val="tx1"/>
                </a:solidFill>
                <a:latin typeface="EuropeCond" pitchFamily="82" charset="0"/>
              </a:rPr>
            </a:br>
            <a:r>
              <a:rPr lang="ru-RU" sz="3000" b="1" dirty="0" smtClean="0">
                <a:solidFill>
                  <a:schemeClr val="tx1"/>
                </a:solidFill>
                <a:latin typeface="EuropeCond" pitchFamily="82" charset="0"/>
              </a:rPr>
              <a:t>г. Туапсе</a:t>
            </a:r>
            <a:br>
              <a:rPr lang="ru-RU" sz="3000" b="1" dirty="0" smtClean="0">
                <a:solidFill>
                  <a:schemeClr val="tx1"/>
                </a:solidFill>
                <a:latin typeface="EuropeCond" pitchFamily="82" charset="0"/>
              </a:rPr>
            </a:br>
            <a:endParaRPr lang="ru-RU" sz="3000" b="1" dirty="0" smtClean="0">
              <a:solidFill>
                <a:schemeClr val="tx1"/>
              </a:solidFill>
              <a:latin typeface="EuropeCond" pitchFamily="82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quarter" idx="10"/>
          </p:nvPr>
        </p:nvSpPr>
        <p:spPr bwMode="auto">
          <a:xfrm>
            <a:off x="7164388" y="6453188"/>
            <a:ext cx="1938337" cy="333375"/>
          </a:xfrm>
          <a:ln>
            <a:miter lim="800000"/>
            <a:headEnd/>
            <a:tailEnd/>
          </a:ln>
        </p:spPr>
        <p:txBody>
          <a:bodyPr wrap="square" lIns="97722" tIns="48861" rIns="97722" bIns="48861" numCol="1" anchor="t" anchorCtr="0" compatLnSpc="1">
            <a:prstTxWarp prst="textNoShape">
              <a:avLst/>
            </a:prstTxWarp>
          </a:bodyPr>
          <a:lstStyle/>
          <a:p>
            <a:pPr algn="r" defTabSz="977900">
              <a:defRPr/>
            </a:pPr>
            <a:fld id="{480D1882-68AF-4673-AD00-CF0D82C64C87}" type="datetime1">
              <a:rPr lang="ru-RU" sz="1100">
                <a:solidFill>
                  <a:schemeClr val="bg1"/>
                </a:solidFill>
                <a:latin typeface="+mj-lt"/>
              </a:rPr>
              <a:pPr algn="r" defTabSz="977900">
                <a:defRPr/>
              </a:pPr>
              <a:t>23.10.2024</a:t>
            </a:fld>
            <a:endParaRPr lang="ru-RU" sz="11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7868" y="176213"/>
            <a:ext cx="8388350" cy="596900"/>
          </a:xfrm>
        </p:spPr>
        <p:txBody>
          <a:bodyPr>
            <a:normAutofit/>
          </a:bodyPr>
          <a:lstStyle/>
          <a:p>
            <a:pPr eaLnBrk="0" hangingPunct="0">
              <a:defRPr/>
            </a:pPr>
            <a:r>
              <a:rPr lang="ru-RU" sz="2000" b="1" dirty="0">
                <a:solidFill>
                  <a:schemeClr val="tx1"/>
                </a:solidFill>
                <a:latin typeface="Arial" charset="0"/>
                <a:ea typeface="+mn-ea"/>
                <a:cs typeface="Arial" pitchFamily="34" charset="0"/>
              </a:rPr>
              <a:t>Социальные выплаты</a:t>
            </a:r>
          </a:p>
        </p:txBody>
      </p:sp>
      <p:pic>
        <p:nvPicPr>
          <p:cNvPr id="5" name="Picture 6" descr="C:\Documents and Settings\AKNurekenova\Desktop\СМС\Адаптация\s671_1160468069_1.jpg"/>
          <p:cNvPicPr>
            <a:picLocks noChangeAspect="1" noChangeArrowheads="1"/>
          </p:cNvPicPr>
          <p:nvPr/>
        </p:nvPicPr>
        <p:blipFill>
          <a:blip r:embed="rId3" cstate="print"/>
          <a:srcRect t="25112" b="19571"/>
          <a:stretch>
            <a:fillRect/>
          </a:stretch>
        </p:blipFill>
        <p:spPr bwMode="auto">
          <a:xfrm>
            <a:off x="2661232" y="4245113"/>
            <a:ext cx="2069019" cy="1477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9" descr="C:\Documents and Settings\AKNurekenova\Desktop\СМС\Адаптация\3290442477761618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65168" y="3800891"/>
            <a:ext cx="2332980" cy="1554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5" descr="C:\Documents and Settings\AKNurekenova\Desktop\СМС\Адаптация\m_c64d6a37.jpg"/>
          <p:cNvPicPr>
            <a:picLocks noChangeAspect="1" noChangeArrowheads="1"/>
          </p:cNvPicPr>
          <p:nvPr/>
        </p:nvPicPr>
        <p:blipFill rotWithShape="1">
          <a:blip r:embed="rId5" cstate="print"/>
          <a:srcRect b="34606"/>
          <a:stretch/>
        </p:blipFill>
        <p:spPr bwMode="auto">
          <a:xfrm>
            <a:off x="46308" y="3739953"/>
            <a:ext cx="2484022" cy="1087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2405056" y="2490787"/>
            <a:ext cx="5001690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kern="0" dirty="0" smtClean="0">
                <a:ln w="31550" cmpd="sng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Коллективный </a:t>
            </a:r>
            <a:endParaRPr lang="ru-RU" sz="5400" kern="0" dirty="0">
              <a:ln w="31550" cmpd="sng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kern="0" dirty="0" smtClean="0">
                <a:ln w="31550" cmpd="sng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     договор</a:t>
            </a:r>
            <a:endParaRPr lang="ru-RU" sz="5400" kern="0" dirty="0">
              <a:ln w="31550" cmpd="sng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7369" name="Picture 11" descr="http://детский-мир.net/images/postcards/369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2085975"/>
            <a:ext cx="13017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70" name="Picture 13" descr="http://40161.ru/inc/uploaded/23fevraly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769" y="1017814"/>
            <a:ext cx="1030287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Скругленный прямоугольник 34"/>
          <p:cNvSpPr/>
          <p:nvPr/>
        </p:nvSpPr>
        <p:spPr>
          <a:xfrm>
            <a:off x="7683935" y="1664731"/>
            <a:ext cx="1621179" cy="780597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7840556" y="2809246"/>
            <a:ext cx="1570144" cy="755485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6567329" y="5340687"/>
            <a:ext cx="2202095" cy="1015663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8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AutoShape 4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538630" name="Picture 6" descr="http://ggi.mos.ru/upload/medialibrary/1a8/shutterstock19393777_1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706" y="1027772"/>
            <a:ext cx="1492489" cy="149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669399" y="1738238"/>
            <a:ext cx="1621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Europe" pitchFamily="2" charset="0"/>
                <a:ea typeface="Calibri"/>
                <a:cs typeface="Times New Roman"/>
              </a:rPr>
              <a:t>Расходы на </a:t>
            </a:r>
            <a:r>
              <a:rPr lang="ru-RU" sz="1200" dirty="0" smtClean="0">
                <a:solidFill>
                  <a:prstClr val="black"/>
                </a:solidFill>
                <a:latin typeface="Europe" pitchFamily="2" charset="0"/>
                <a:ea typeface="Calibri"/>
                <a:cs typeface="Times New Roman"/>
              </a:rPr>
              <a:t>обустройство и </a:t>
            </a:r>
          </a:p>
          <a:p>
            <a:pPr algn="ctr"/>
            <a:r>
              <a:rPr lang="ru-RU" sz="1200" dirty="0">
                <a:solidFill>
                  <a:prstClr val="black"/>
                </a:solidFill>
                <a:latin typeface="Europe" pitchFamily="2" charset="0"/>
                <a:ea typeface="Calibri"/>
                <a:cs typeface="Times New Roman"/>
              </a:rPr>
              <a:t>п</a:t>
            </a:r>
            <a:r>
              <a:rPr lang="ru-RU" sz="1200" dirty="0" smtClean="0">
                <a:solidFill>
                  <a:prstClr val="black"/>
                </a:solidFill>
                <a:latin typeface="Europe" pitchFamily="2" charset="0"/>
                <a:ea typeface="Calibri"/>
                <a:cs typeface="Times New Roman"/>
              </a:rPr>
              <a:t>ровоз багажа</a:t>
            </a:r>
            <a:endParaRPr lang="ru-RU" sz="1100" dirty="0">
              <a:solidFill>
                <a:prstClr val="black"/>
              </a:solidFill>
              <a:latin typeface="Europe" pitchFamily="2" charset="0"/>
            </a:endParaRPr>
          </a:p>
        </p:txBody>
      </p:sp>
      <p:sp>
        <p:nvSpPr>
          <p:cNvPr id="29" name="AutoShape 10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1" name="AutoShape 12"/>
          <p:cNvSpPr>
            <a:spLocks noChangeAspect="1" noChangeArrowheads="1"/>
          </p:cNvSpPr>
          <p:nvPr/>
        </p:nvSpPr>
        <p:spPr bwMode="auto">
          <a:xfrm>
            <a:off x="520700" y="3206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7344" name="AutoShape 14"/>
          <p:cNvSpPr>
            <a:spLocks noChangeAspect="1" noChangeArrowheads="1"/>
          </p:cNvSpPr>
          <p:nvPr/>
        </p:nvSpPr>
        <p:spPr bwMode="auto">
          <a:xfrm>
            <a:off x="673100" y="473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538640" name="Picture 16" descr="http://media.informpskov.ru/content/2014/12/4tamK141865613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8" y="1186123"/>
            <a:ext cx="1239981" cy="87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8642" name="Picture 18" descr="http://mdou47.beluo31.ru/wp-content/uploads/2015/09/1sept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854" y="2490787"/>
            <a:ext cx="879476" cy="133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9" name="TextBox 57348"/>
          <p:cNvSpPr txBox="1"/>
          <p:nvPr/>
        </p:nvSpPr>
        <p:spPr>
          <a:xfrm>
            <a:off x="7799174" y="2761574"/>
            <a:ext cx="16115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Europe" pitchFamily="2" charset="0"/>
                <a:ea typeface="Calibri"/>
                <a:cs typeface="Times New Roman"/>
              </a:rPr>
              <a:t>Увольнение на пенсию: стаж </a:t>
            </a:r>
            <a:r>
              <a:rPr lang="ru-RU" sz="1200" dirty="0" smtClean="0">
                <a:solidFill>
                  <a:prstClr val="black"/>
                </a:solidFill>
                <a:latin typeface="Europe" pitchFamily="2" charset="0"/>
                <a:ea typeface="Calibri"/>
                <a:cs typeface="Times New Roman"/>
              </a:rPr>
              <a:t>в обществе 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latin typeface="Europe" pitchFamily="2" charset="0"/>
                <a:ea typeface="Calibri"/>
                <a:cs typeface="Times New Roman"/>
              </a:rPr>
              <a:t>не </a:t>
            </a:r>
            <a:r>
              <a:rPr lang="ru-RU" sz="1200" dirty="0">
                <a:solidFill>
                  <a:prstClr val="black"/>
                </a:solidFill>
                <a:latin typeface="Europe" pitchFamily="2" charset="0"/>
                <a:ea typeface="Calibri"/>
                <a:cs typeface="Times New Roman"/>
              </a:rPr>
              <a:t>менее 15 </a:t>
            </a:r>
            <a:r>
              <a:rPr lang="ru-RU" sz="1200" dirty="0" smtClean="0">
                <a:solidFill>
                  <a:prstClr val="black"/>
                </a:solidFill>
                <a:latin typeface="Europe" pitchFamily="2" charset="0"/>
                <a:ea typeface="Calibri"/>
                <a:cs typeface="Times New Roman"/>
              </a:rPr>
              <a:t>лет</a:t>
            </a:r>
          </a:p>
          <a:p>
            <a:pPr algn="ctr"/>
            <a:endParaRPr lang="ru-RU" sz="1200" dirty="0" smtClean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57350" name="TextBox 57349"/>
          <p:cNvSpPr txBox="1"/>
          <p:nvPr/>
        </p:nvSpPr>
        <p:spPr>
          <a:xfrm>
            <a:off x="6537176" y="5445224"/>
            <a:ext cx="22784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Europe" pitchFamily="2" charset="0"/>
                <a:ea typeface="Calibri"/>
                <a:cs typeface="Times New Roman"/>
              </a:rPr>
              <a:t>К Дню работников нефтяной и газовой  промышленности, 23 февраля, 8 марта, 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latin typeface="Europe" pitchFamily="2" charset="0"/>
                <a:ea typeface="Calibri"/>
                <a:cs typeface="Times New Roman"/>
              </a:rPr>
              <a:t>Новый год</a:t>
            </a:r>
            <a:endParaRPr lang="ru-RU" sz="1200" dirty="0">
              <a:solidFill>
                <a:prstClr val="black"/>
              </a:solidFill>
              <a:latin typeface="Europe" pitchFamily="2" charset="0"/>
              <a:ea typeface="Calibri"/>
              <a:cs typeface="Times New Roman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2661232" y="1361854"/>
            <a:ext cx="1755053" cy="1115320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91011" y="1444751"/>
            <a:ext cx="1895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latin typeface="Europe" pitchFamily="2" charset="0"/>
                <a:ea typeface="Calibri"/>
                <a:cs typeface="Times New Roman"/>
              </a:rPr>
              <a:t>Материальная </a:t>
            </a:r>
            <a:r>
              <a:rPr lang="ru-RU" sz="1200" dirty="0">
                <a:solidFill>
                  <a:prstClr val="black"/>
                </a:solidFill>
                <a:latin typeface="Europe" pitchFamily="2" charset="0"/>
                <a:ea typeface="Calibri"/>
                <a:cs typeface="Times New Roman"/>
              </a:rPr>
              <a:t>помощь работникам Общества после прохождения военной службы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4573" y="5058262"/>
            <a:ext cx="2782534" cy="144732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4252" y="5243315"/>
            <a:ext cx="2223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prstClr val="black"/>
                </a:solidFill>
                <a:latin typeface="Europe" pitchFamily="2" charset="0"/>
              </a:rPr>
              <a:t>Материальная помощь к рождению ребенка. Материальная помощь многодетным </a:t>
            </a:r>
            <a:r>
              <a:rPr lang="ru-RU" sz="1200" dirty="0">
                <a:solidFill>
                  <a:prstClr val="black"/>
                </a:solidFill>
                <a:latin typeface="Europe" pitchFamily="2" charset="0"/>
                <a:ea typeface="Calibri"/>
                <a:cs typeface="Times New Roman"/>
              </a:rPr>
              <a:t>семьям</a:t>
            </a:r>
            <a:r>
              <a:rPr lang="ru-RU" sz="1000" dirty="0" smtClean="0">
                <a:solidFill>
                  <a:prstClr val="black"/>
                </a:solidFill>
                <a:latin typeface="Europe" pitchFamily="2" charset="0"/>
              </a:rPr>
              <a:t> и семьям</a:t>
            </a:r>
            <a:r>
              <a:rPr lang="en-US" sz="1000" dirty="0" smtClean="0">
                <a:solidFill>
                  <a:prstClr val="black"/>
                </a:solidFill>
                <a:latin typeface="Europe" pitchFamily="2" charset="0"/>
              </a:rPr>
              <a:t>,</a:t>
            </a:r>
            <a:r>
              <a:rPr lang="ru-RU" sz="1000" dirty="0" smtClean="0">
                <a:solidFill>
                  <a:prstClr val="black"/>
                </a:solidFill>
                <a:latin typeface="Europe" pitchFamily="2" charset="0"/>
              </a:rPr>
              <a:t> воспитывающих детей инвалидов</a:t>
            </a:r>
          </a:p>
          <a:p>
            <a:r>
              <a:rPr lang="ru-RU" sz="1200" dirty="0" smtClean="0">
                <a:solidFill>
                  <a:prstClr val="black"/>
                </a:solidFill>
              </a:rPr>
              <a:t> </a:t>
            </a:r>
            <a:endParaRPr lang="ru-RU" sz="1200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59830" y="5329810"/>
            <a:ext cx="1248714" cy="134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48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04528" y="116632"/>
            <a:ext cx="8388350" cy="732507"/>
          </a:xfrm>
        </p:spPr>
        <p:txBody>
          <a:bodyPr>
            <a:normAutofit/>
          </a:bodyPr>
          <a:lstStyle/>
          <a:p>
            <a:pPr algn="ctr"/>
            <a:r>
              <a:rPr lang="ru-RU" b="1" u="sng" dirty="0" smtClean="0">
                <a:latin typeface="Europe" pitchFamily="2" charset="0"/>
              </a:rPr>
              <a:t>Обеспечение жильем иногородних работников</a:t>
            </a:r>
            <a:endParaRPr lang="ru-RU" dirty="0">
              <a:latin typeface="Europe" pitchFamily="2" charset="0"/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848548-C86E-4DE2-9521-A687683726D4}" type="datetime1">
              <a:rPr lang="ru-RU" sz="1400" smtClean="0">
                <a:solidFill>
                  <a:prstClr val="black">
                    <a:tint val="75000"/>
                  </a:prstClr>
                </a:solidFill>
                <a:latin typeface="Europe" pitchFamily="2" charset="0"/>
              </a:rPr>
              <a:pPr>
                <a:defRPr/>
              </a:pPr>
              <a:t>23.10.2024</a:t>
            </a:fld>
            <a:endParaRPr lang="ru-RU" sz="1400">
              <a:solidFill>
                <a:prstClr val="black">
                  <a:tint val="75000"/>
                </a:prstClr>
              </a:solidFill>
              <a:latin typeface="Europe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44698" y="1452372"/>
            <a:ext cx="4219932" cy="1334769"/>
          </a:xfrm>
          <a:prstGeom prst="rect">
            <a:avLst/>
          </a:prstGeom>
          <a:noFill/>
          <a:ln w="28575">
            <a:noFill/>
          </a:ln>
          <a:effectLst/>
        </p:spPr>
        <p:txBody>
          <a:bodyPr lIns="99048" tIns="49524" rIns="99048" bIns="49524" anchor="ctr"/>
          <a:lstStyle/>
          <a:p>
            <a:pPr algn="just">
              <a:defRPr/>
            </a:pPr>
            <a:r>
              <a:rPr lang="ru-RU" sz="1400" dirty="0" smtClean="0">
                <a:solidFill>
                  <a:prstClr val="black"/>
                </a:solidFill>
                <a:latin typeface="Europe" pitchFamily="2" charset="0"/>
                <a:ea typeface="Calibri" pitchFamily="34" charset="0"/>
                <a:cs typeface="Arial" panose="020B0604020202020204" pitchFamily="34" charset="0"/>
              </a:rPr>
              <a:t>В соответствии с Положением иногородним </a:t>
            </a:r>
            <a:r>
              <a:rPr lang="ru-RU" sz="1400" dirty="0">
                <a:solidFill>
                  <a:prstClr val="black"/>
                </a:solidFill>
                <a:latin typeface="Europe" pitchFamily="2" charset="0"/>
                <a:ea typeface="Calibri" pitchFamily="34" charset="0"/>
                <a:cs typeface="Arial" panose="020B0604020202020204" pitchFamily="34" charset="0"/>
              </a:rPr>
              <a:t>сотрудникам, не имеющим жилья в г. Туапсе и Туапсинском районе, в </a:t>
            </a:r>
            <a:r>
              <a:rPr lang="ru-RU" sz="1400" dirty="0" smtClean="0">
                <a:solidFill>
                  <a:prstClr val="black"/>
                </a:solidFill>
                <a:latin typeface="Europe" pitchFamily="2" charset="0"/>
                <a:ea typeface="Calibri" pitchFamily="34" charset="0"/>
                <a:cs typeface="Arial" panose="020B0604020202020204" pitchFamily="34" charset="0"/>
              </a:rPr>
              <a:t>соответствии с </a:t>
            </a:r>
            <a:r>
              <a:rPr lang="ru-RU" sz="1400" dirty="0">
                <a:solidFill>
                  <a:prstClr val="black"/>
                </a:solidFill>
                <a:latin typeface="Europe" pitchFamily="2" charset="0"/>
                <a:ea typeface="Calibri" pitchFamily="34" charset="0"/>
                <a:cs typeface="Arial" panose="020B0604020202020204" pitchFamily="34" charset="0"/>
              </a:rPr>
              <a:t>условием, закрепленным в трудовом договоре, предоставляется служебное жилье</a:t>
            </a:r>
            <a:r>
              <a:rPr lang="ru-RU" sz="1400" dirty="0" smtClean="0">
                <a:solidFill>
                  <a:prstClr val="black"/>
                </a:solidFill>
                <a:latin typeface="Europe" pitchFamily="2" charset="0"/>
                <a:ea typeface="Calibri" pitchFamily="34" charset="0"/>
                <a:cs typeface="Arial" panose="020B0604020202020204" pitchFamily="34" charset="0"/>
              </a:rPr>
              <a:t>.</a:t>
            </a:r>
            <a:endParaRPr lang="ru-RU" sz="1400" dirty="0">
              <a:solidFill>
                <a:prstClr val="black"/>
              </a:solidFill>
              <a:latin typeface="Europe" pitchFamily="2" charset="0"/>
              <a:ea typeface="Calibri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5" descr="T:\02_Фотографии\08_НПЗ\2013.07.03_Дом для сотрудников в Агое\Ready\06_Кухн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5208" y="1628800"/>
            <a:ext cx="2952328" cy="2143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T:\02_Фотографии\08_НПЗ\2013.07.03_Дом для сотрудников в Агое\Ready\05_Комната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53200" y="4293096"/>
            <a:ext cx="3024336" cy="218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Текст 9"/>
          <p:cNvSpPr txBox="1">
            <a:spLocks noChangeAspect="1"/>
          </p:cNvSpPr>
          <p:nvPr/>
        </p:nvSpPr>
        <p:spPr bwMode="auto">
          <a:xfrm>
            <a:off x="6825208" y="3861048"/>
            <a:ext cx="2797623" cy="357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9048" tIns="49524" rIns="99048" bIns="49524" numCol="1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4"/>
              </a:buBlip>
              <a:defRPr sz="1200" b="0" kern="120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D208"/>
              </a:buClr>
              <a:buSzPct val="120000"/>
              <a:buFont typeface="Arial" charset="0"/>
              <a:buChar char="•"/>
              <a:defRPr sz="1200" b="0" kern="120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D208"/>
              </a:buClr>
              <a:buSzPct val="96000"/>
              <a:buFont typeface="Wingdings" pitchFamily="2" charset="2"/>
              <a:buChar char="§"/>
              <a:defRPr sz="1200" b="0" kern="120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b="0" kern="120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1200" b="0" kern="120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ru-RU" altLang="ru-RU" sz="1400" b="1" kern="0" smtClean="0">
                <a:solidFill>
                  <a:prstClr val="black"/>
                </a:solidFill>
                <a:latin typeface="Europe" pitchFamily="2" charset="0"/>
                <a:ea typeface="EuropeCondensedC"/>
              </a:rPr>
              <a:t>Внутренний вид квартир</a:t>
            </a:r>
            <a:endParaRPr lang="ru-RU" altLang="ru-RU" sz="1400" b="1" kern="0" dirty="0">
              <a:solidFill>
                <a:prstClr val="black"/>
              </a:solidFill>
              <a:latin typeface="Europe" pitchFamily="2" charset="0"/>
              <a:ea typeface="EuropeCondensedC"/>
            </a:endParaRPr>
          </a:p>
        </p:txBody>
      </p:sp>
      <p:sp>
        <p:nvSpPr>
          <p:cNvPr id="10" name="Прямоугольник 10"/>
          <p:cNvSpPr>
            <a:spLocks noChangeArrowheads="1"/>
          </p:cNvSpPr>
          <p:nvPr/>
        </p:nvSpPr>
        <p:spPr bwMode="auto">
          <a:xfrm>
            <a:off x="4022316" y="1040698"/>
            <a:ext cx="1282058" cy="315459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9048" tIns="49524" rIns="99048" bIns="49524" anchor="ctr">
            <a:spAutoFit/>
          </a:bodyPr>
          <a:lstStyle/>
          <a:p>
            <a:pPr algn="ctr"/>
            <a:r>
              <a:rPr lang="ru-RU" altLang="ru-RU" sz="1400" b="1" u="sng" dirty="0">
                <a:solidFill>
                  <a:prstClr val="black"/>
                </a:solidFill>
                <a:latin typeface="Europe" pitchFamily="2" charset="0"/>
              </a:rPr>
              <a:t>Жилой </a:t>
            </a:r>
            <a:r>
              <a:rPr lang="ru-RU" altLang="ru-RU" sz="1400" b="1" u="sng" dirty="0" smtClean="0">
                <a:solidFill>
                  <a:prstClr val="black"/>
                </a:solidFill>
                <a:latin typeface="Europe" pitchFamily="2" charset="0"/>
              </a:rPr>
              <a:t>дом</a:t>
            </a:r>
            <a:endParaRPr lang="ru-RU" altLang="ru-RU" sz="1400" b="1" u="sng" dirty="0">
              <a:solidFill>
                <a:prstClr val="black"/>
              </a:solidFill>
              <a:latin typeface="Europe" pitchFamily="2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68173" y="4748230"/>
            <a:ext cx="3082480" cy="2039008"/>
          </a:xfrm>
          <a:prstGeom prst="rect">
            <a:avLst/>
          </a:prstGeom>
          <a:noFill/>
          <a:effectLst/>
        </p:spPr>
        <p:txBody>
          <a:bodyPr wrap="square" lIns="99048" tIns="49524" rIns="99048" bIns="49524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ru-RU" sz="1400" b="1" u="sng" dirty="0">
                <a:solidFill>
                  <a:prstClr val="black"/>
                </a:solidFill>
                <a:latin typeface="Europe" pitchFamily="2" charset="0"/>
                <a:ea typeface="Batang" panose="02030600000101010101" pitchFamily="18" charset="-127"/>
              </a:rPr>
              <a:t>Компенсация за наем жилых помещении</a:t>
            </a:r>
            <a:r>
              <a:rPr lang="ru-RU" sz="1400" b="1" dirty="0">
                <a:solidFill>
                  <a:prstClr val="black"/>
                </a:solidFill>
                <a:latin typeface="Europe" pitchFamily="2" charset="0"/>
                <a:ea typeface="Batang" panose="02030600000101010101" pitchFamily="18" charset="-127"/>
              </a:rPr>
              <a:t> </a:t>
            </a:r>
          </a:p>
          <a:p>
            <a:pPr algn="ctr">
              <a:spcBef>
                <a:spcPts val="0"/>
              </a:spcBef>
              <a:defRPr/>
            </a:pPr>
            <a:r>
              <a:rPr lang="ru-RU" sz="1400" dirty="0">
                <a:solidFill>
                  <a:prstClr val="black"/>
                </a:solidFill>
                <a:latin typeface="Europe" pitchFamily="2" charset="0"/>
                <a:ea typeface="Batang" panose="02030600000101010101" pitchFamily="18" charset="-127"/>
              </a:rPr>
              <a:t>предоставляется иногородним работникам дефицитных специальностей на срок </a:t>
            </a:r>
            <a:endParaRPr lang="ru-RU" sz="1400" dirty="0" smtClean="0">
              <a:solidFill>
                <a:prstClr val="black"/>
              </a:solidFill>
              <a:latin typeface="Europe" pitchFamily="2" charset="0"/>
              <a:ea typeface="Batang" panose="02030600000101010101" pitchFamily="18" charset="-127"/>
            </a:endParaRPr>
          </a:p>
          <a:p>
            <a:pPr algn="ctr">
              <a:spcBef>
                <a:spcPts val="0"/>
              </a:spcBef>
              <a:defRPr/>
            </a:pPr>
            <a:r>
              <a:rPr lang="ru-RU" sz="1400" dirty="0">
                <a:solidFill>
                  <a:prstClr val="black"/>
                </a:solidFill>
                <a:latin typeface="Europe" pitchFamily="2" charset="0"/>
                <a:ea typeface="Batang" panose="02030600000101010101" pitchFamily="18" charset="-127"/>
              </a:rPr>
              <a:t>д</a:t>
            </a:r>
            <a:r>
              <a:rPr lang="ru-RU" sz="1400" dirty="0" smtClean="0">
                <a:solidFill>
                  <a:prstClr val="black"/>
                </a:solidFill>
                <a:latin typeface="Europe" pitchFamily="2" charset="0"/>
                <a:ea typeface="Batang" panose="02030600000101010101" pitchFamily="18" charset="-127"/>
              </a:rPr>
              <a:t>о 3-х лет, с возможностью продление срока, но не более 5 лет.</a:t>
            </a:r>
            <a:endParaRPr lang="ru-RU" sz="1400" dirty="0">
              <a:solidFill>
                <a:prstClr val="black"/>
              </a:solidFill>
              <a:latin typeface="Europe" pitchFamily="2" charset="0"/>
              <a:ea typeface="Batang" panose="02030600000101010101" pitchFamily="18" charset="-127"/>
            </a:endParaRPr>
          </a:p>
          <a:p>
            <a:pPr algn="ctr">
              <a:spcBef>
                <a:spcPts val="0"/>
              </a:spcBef>
              <a:defRPr/>
            </a:pPr>
            <a:endParaRPr lang="ru-RU" sz="1400" dirty="0">
              <a:solidFill>
                <a:prstClr val="black"/>
              </a:solidFill>
              <a:latin typeface="Europe" pitchFamily="2" charset="0"/>
              <a:ea typeface="Batang" panose="02030600000101010101" pitchFamily="18" charset="-127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3323838" y="2968292"/>
            <a:ext cx="3142165" cy="160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9048" tIns="49524" rIns="99048" bIns="49524" anchor="ctr">
            <a:spAutoFit/>
          </a:bodyPr>
          <a:lstStyle/>
          <a:p>
            <a:pPr algn="ctr">
              <a:tabLst>
                <a:tab pos="371429" algn="l"/>
                <a:tab pos="742859" algn="l"/>
                <a:tab pos="1485717" algn="l"/>
              </a:tabLst>
              <a:defRPr/>
            </a:pPr>
            <a:r>
              <a:rPr lang="ru-RU" sz="1400" b="1" u="sng" dirty="0">
                <a:solidFill>
                  <a:prstClr val="black"/>
                </a:solidFill>
                <a:latin typeface="Europe" pitchFamily="2" charset="0"/>
                <a:ea typeface="Calibri" pitchFamily="34" charset="0"/>
                <a:cs typeface="Times New Roman" pitchFamily="18" charset="0"/>
              </a:rPr>
              <a:t>Служебные жилые помещения</a:t>
            </a:r>
            <a:r>
              <a:rPr lang="ru-RU" sz="1400" b="1" dirty="0">
                <a:solidFill>
                  <a:prstClr val="black"/>
                </a:solidFill>
                <a:latin typeface="Europe" pitchFamily="2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algn="ctr">
              <a:tabLst>
                <a:tab pos="371429" algn="l"/>
                <a:tab pos="742859" algn="l"/>
                <a:tab pos="1485717" algn="l"/>
              </a:tabLst>
              <a:defRPr/>
            </a:pPr>
            <a:r>
              <a:rPr lang="ru-RU" sz="1400" dirty="0">
                <a:solidFill>
                  <a:prstClr val="black"/>
                </a:solidFill>
                <a:latin typeface="Europe" pitchFamily="2" charset="0"/>
                <a:ea typeface="Calibri" pitchFamily="34" charset="0"/>
                <a:cs typeface="Times New Roman" pitchFamily="18" charset="0"/>
              </a:rPr>
              <a:t>предоставляются по договорам найма, сроком на 1 год, с возможностью ежегодного продления срока найма, но не более 5 лет. </a:t>
            </a:r>
          </a:p>
          <a:p>
            <a:pPr algn="ctr">
              <a:tabLst>
                <a:tab pos="371429" algn="l"/>
                <a:tab pos="742859" algn="l"/>
                <a:tab pos="1485717" algn="l"/>
              </a:tabLst>
              <a:defRPr/>
            </a:pPr>
            <a:endParaRPr lang="ru-RU" sz="1400" dirty="0">
              <a:solidFill>
                <a:prstClr val="black"/>
              </a:solidFill>
              <a:latin typeface="Europe" pitchFamily="2" charset="0"/>
              <a:cs typeface="Arial" pitchFamily="34" charset="0"/>
            </a:endParaRPr>
          </a:p>
        </p:txBody>
      </p:sp>
      <p:pic>
        <p:nvPicPr>
          <p:cNvPr id="13" name="Picture 2" descr="C:\Users\a_shmidt\Desktop\село Агой ул. Тепличная общежитие МС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6081" y="1055572"/>
            <a:ext cx="2149918" cy="3237524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81" y="4418347"/>
            <a:ext cx="3039266" cy="226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78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0472" y="1124744"/>
            <a:ext cx="5688632" cy="2131341"/>
          </a:xfrm>
          <a:prstGeom prst="rect">
            <a:avLst/>
          </a:prstGeom>
          <a:noFill/>
          <a:effectLst/>
        </p:spPr>
        <p:txBody>
          <a:bodyPr wrap="square" lIns="99048" tIns="49524" rIns="99048" bIns="49524">
            <a:spAutoFit/>
          </a:bodyPr>
          <a:lstStyle/>
          <a:p>
            <a:pPr>
              <a:defRPr/>
            </a:pPr>
            <a:r>
              <a:rPr lang="ru-RU" sz="1200" b="1" cap="all" dirty="0" smtClean="0">
                <a:solidFill>
                  <a:prstClr val="black"/>
                </a:solidFill>
                <a:latin typeface="Europe" pitchFamily="2" charset="0"/>
              </a:rPr>
              <a:t>Участниками </a:t>
            </a:r>
            <a:r>
              <a:rPr lang="ru-RU" sz="1200" b="1" cap="all" dirty="0">
                <a:solidFill>
                  <a:prstClr val="black"/>
                </a:solidFill>
                <a:latin typeface="Europe" pitchFamily="2" charset="0"/>
              </a:rPr>
              <a:t>корпоративной ипотечной программы могут быть</a:t>
            </a:r>
            <a:r>
              <a:rPr lang="ru-RU" sz="1200" b="1" cap="all" dirty="0" smtClean="0">
                <a:solidFill>
                  <a:prstClr val="black"/>
                </a:solidFill>
                <a:latin typeface="Europe" pitchFamily="2" charset="0"/>
              </a:rPr>
              <a:t>:</a:t>
            </a:r>
          </a:p>
          <a:p>
            <a:pPr>
              <a:defRPr/>
            </a:pPr>
            <a:endParaRPr lang="ru-RU" sz="1200" b="1" cap="all" dirty="0">
              <a:solidFill>
                <a:prstClr val="black"/>
              </a:solidFill>
              <a:latin typeface="Europe" pitchFamily="2" charset="0"/>
            </a:endParaRPr>
          </a:p>
          <a:p>
            <a:pPr marL="185715" indent="-185715">
              <a:buFontTx/>
              <a:buChar char="-"/>
              <a:defRPr/>
            </a:pPr>
            <a:r>
              <a:rPr lang="ru-RU" sz="1200" i="1" dirty="0">
                <a:solidFill>
                  <a:prstClr val="black"/>
                </a:solidFill>
                <a:latin typeface="Europe" pitchFamily="2" charset="0"/>
              </a:rPr>
              <a:t>молодые работники</a:t>
            </a:r>
            <a:r>
              <a:rPr lang="ru-RU" sz="1200" dirty="0">
                <a:solidFill>
                  <a:prstClr val="black"/>
                </a:solidFill>
                <a:latin typeface="Europe" pitchFamily="2" charset="0"/>
              </a:rPr>
              <a:t>, в которых имеется заинтересованность предприятия, имеющие высшее или среднее специальное образование, в возрасте до 33 лет (включительно), впервые приступившие к работе на предприятиях системы «Роснефть», проработавшие не менее 2-х лет;</a:t>
            </a:r>
          </a:p>
          <a:p>
            <a:pPr marL="185715" indent="-185715">
              <a:buFontTx/>
              <a:buChar char="-"/>
              <a:defRPr/>
            </a:pPr>
            <a:endParaRPr lang="ru-RU" sz="1200" dirty="0">
              <a:solidFill>
                <a:prstClr val="black"/>
              </a:solidFill>
              <a:latin typeface="Europe" pitchFamily="2" charset="0"/>
            </a:endParaRPr>
          </a:p>
          <a:p>
            <a:pPr marL="185715" indent="-185715">
              <a:buFontTx/>
              <a:buChar char="-"/>
              <a:defRPr/>
            </a:pPr>
            <a:r>
              <a:rPr lang="ru-RU" sz="1200" i="1" dirty="0">
                <a:solidFill>
                  <a:prstClr val="black"/>
                </a:solidFill>
                <a:latin typeface="Europe" pitchFamily="2" charset="0"/>
              </a:rPr>
              <a:t>все работники</a:t>
            </a:r>
            <a:r>
              <a:rPr lang="ru-RU" sz="1200" dirty="0">
                <a:solidFill>
                  <a:prstClr val="black"/>
                </a:solidFill>
                <a:latin typeface="Europe" pitchFamily="2" charset="0"/>
              </a:rPr>
              <a:t> ООО «РН - Туапсинский НПЗ», проработавшие в </a:t>
            </a:r>
            <a:r>
              <a:rPr lang="ru-RU" sz="1200" dirty="0" smtClean="0">
                <a:solidFill>
                  <a:prstClr val="black"/>
                </a:solidFill>
                <a:latin typeface="Europe" pitchFamily="2" charset="0"/>
              </a:rPr>
              <a:t>ПАО </a:t>
            </a:r>
            <a:r>
              <a:rPr lang="ru-RU" sz="1200" dirty="0">
                <a:solidFill>
                  <a:prstClr val="black"/>
                </a:solidFill>
                <a:latin typeface="Europe" pitchFamily="2" charset="0"/>
              </a:rPr>
              <a:t>«НК «Роснефть» и дочерних обществах </a:t>
            </a:r>
            <a:r>
              <a:rPr lang="ru-RU" sz="1200" dirty="0" smtClean="0">
                <a:solidFill>
                  <a:prstClr val="black"/>
                </a:solidFill>
                <a:latin typeface="Europe" pitchFamily="2" charset="0"/>
              </a:rPr>
              <a:t>ПАО </a:t>
            </a:r>
            <a:r>
              <a:rPr lang="ru-RU" sz="1200" dirty="0">
                <a:solidFill>
                  <a:prstClr val="black"/>
                </a:solidFill>
                <a:latin typeface="Europe" pitchFamily="2" charset="0"/>
              </a:rPr>
              <a:t>«НК «Роснефть» не менее трех лет</a:t>
            </a:r>
            <a:r>
              <a:rPr lang="ru-RU" sz="1200" dirty="0">
                <a:solidFill>
                  <a:prstClr val="black"/>
                </a:solidFill>
                <a:latin typeface="Calibri"/>
              </a:rPr>
              <a:t>.</a:t>
            </a:r>
          </a:p>
        </p:txBody>
      </p:sp>
      <p:sp>
        <p:nvSpPr>
          <p:cNvPr id="62466" name="Заголовок 1"/>
          <p:cNvSpPr>
            <a:spLocks noGrp="1"/>
          </p:cNvSpPr>
          <p:nvPr>
            <p:ph type="title"/>
          </p:nvPr>
        </p:nvSpPr>
        <p:spPr>
          <a:xfrm>
            <a:off x="344488" y="210263"/>
            <a:ext cx="9218502" cy="562868"/>
          </a:xfrm>
        </p:spPr>
        <p:txBody>
          <a:bodyPr/>
          <a:lstStyle/>
          <a:p>
            <a:pPr>
              <a:defRPr/>
            </a:pPr>
            <a:r>
              <a:rPr lang="ru-RU" altLang="ru-RU" sz="2000" b="1" dirty="0">
                <a:solidFill>
                  <a:schemeClr val="tx1"/>
                </a:solidFill>
                <a:latin typeface="Arial" charset="0"/>
                <a:ea typeface="+mn-ea"/>
                <a:cs typeface="Arial" pitchFamily="34" charset="0"/>
              </a:rPr>
              <a:t>Корпоративная ипотечная программа</a:t>
            </a:r>
          </a:p>
        </p:txBody>
      </p:sp>
      <p:pic>
        <p:nvPicPr>
          <p:cNvPr id="140290" name="Picture 2" descr="C:\Users\a_shmidt\Desktop\eskiz-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5168" y="1052736"/>
            <a:ext cx="3290241" cy="2232248"/>
          </a:xfrm>
          <a:prstGeom prst="rect">
            <a:avLst/>
          </a:prstGeom>
          <a:noFill/>
        </p:spPr>
      </p:pic>
      <p:pic>
        <p:nvPicPr>
          <p:cNvPr id="140291" name="Picture 3" descr="C:\Users\a_shmidt\Desktop\1a1a7fa6ffd393a459aee02c3093fa7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51" y="3804340"/>
            <a:ext cx="3573702" cy="237626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805465" y="3668765"/>
            <a:ext cx="2947735" cy="1392677"/>
          </a:xfrm>
          <a:prstGeom prst="rect">
            <a:avLst/>
          </a:prstGeom>
          <a:noFill/>
          <a:effectLst/>
        </p:spPr>
        <p:txBody>
          <a:bodyPr wrap="square" lIns="99048" tIns="49524" rIns="99048" bIns="49524">
            <a:spAutoFit/>
          </a:bodyPr>
          <a:lstStyle/>
          <a:p>
            <a:pPr algn="ctr">
              <a:defRPr/>
            </a:pPr>
            <a:r>
              <a:rPr lang="ru-RU" sz="1200" b="1" cap="all" dirty="0">
                <a:solidFill>
                  <a:prstClr val="black"/>
                </a:solidFill>
                <a:latin typeface="Europe" pitchFamily="2" charset="0"/>
              </a:rPr>
              <a:t>Обществом выделятся адресный беспроцентный возвратный </a:t>
            </a:r>
            <a:r>
              <a:rPr lang="ru-RU" sz="1200" b="1" cap="all" dirty="0" smtClean="0">
                <a:solidFill>
                  <a:prstClr val="black"/>
                </a:solidFill>
                <a:latin typeface="Europe" pitchFamily="2" charset="0"/>
              </a:rPr>
              <a:t>займ</a:t>
            </a:r>
            <a:endParaRPr lang="ru-RU" sz="1200" dirty="0">
              <a:solidFill>
                <a:prstClr val="black"/>
              </a:solidFill>
              <a:latin typeface="Europe" pitchFamily="2" charset="0"/>
            </a:endParaRPr>
          </a:p>
          <a:p>
            <a:pPr algn="ctr">
              <a:spcBef>
                <a:spcPts val="0"/>
              </a:spcBef>
              <a:defRPr/>
            </a:pPr>
            <a:r>
              <a:rPr lang="ru-RU" sz="1200" dirty="0">
                <a:solidFill>
                  <a:prstClr val="black"/>
                </a:solidFill>
                <a:latin typeface="Europe" pitchFamily="2" charset="0"/>
              </a:rPr>
              <a:t>Возврат займа осуществляется работником</a:t>
            </a:r>
          </a:p>
          <a:p>
            <a:pPr algn="ctr">
              <a:spcBef>
                <a:spcPts val="0"/>
              </a:spcBef>
              <a:defRPr/>
            </a:pPr>
            <a:r>
              <a:rPr lang="ru-RU" sz="1200" dirty="0">
                <a:solidFill>
                  <a:prstClr val="black"/>
                </a:solidFill>
                <a:latin typeface="Europe" pitchFamily="2" charset="0"/>
              </a:rPr>
              <a:t>с рассрочкой платежа на срок до 15 лет без начисления процентов.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1268" y="3441083"/>
            <a:ext cx="2914141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5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1"/>
          <p:cNvSpPr>
            <a:spLocks noGrp="1"/>
          </p:cNvSpPr>
          <p:nvPr>
            <p:ph type="title"/>
          </p:nvPr>
        </p:nvSpPr>
        <p:spPr>
          <a:xfrm>
            <a:off x="346131" y="252119"/>
            <a:ext cx="9218502" cy="562868"/>
          </a:xfrm>
        </p:spPr>
        <p:txBody>
          <a:bodyPr/>
          <a:lstStyle/>
          <a:p>
            <a:r>
              <a:rPr lang="ru-RU" altLang="ru-RU" sz="2000" b="1" dirty="0">
                <a:solidFill>
                  <a:schemeClr val="tx1"/>
                </a:solidFill>
                <a:latin typeface="Arial" charset="0"/>
                <a:ea typeface="+mn-ea"/>
                <a:cs typeface="Arial" pitchFamily="34" charset="0"/>
              </a:rPr>
              <a:t>Программа образовательных займов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72480" y="1988840"/>
            <a:ext cx="6274805" cy="1572213"/>
          </a:xfrm>
          <a:prstGeom prst="rect">
            <a:avLst/>
          </a:prstGeom>
          <a:noFill/>
          <a:effectLst/>
        </p:spPr>
        <p:txBody>
          <a:bodyPr lIns="99048" tIns="49524" rIns="99048" bIns="49524">
            <a:spAutoFit/>
          </a:bodyPr>
          <a:lstStyle/>
          <a:p>
            <a:pPr algn="just">
              <a:spcAft>
                <a:spcPts val="65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Europe" pitchFamily="2" charset="0"/>
              </a:rPr>
              <a:t>- </a:t>
            </a:r>
            <a:r>
              <a:rPr lang="ru-RU" sz="1200" dirty="0">
                <a:solidFill>
                  <a:prstClr val="black"/>
                </a:solidFill>
                <a:latin typeface="Europe" pitchFamily="2" charset="0"/>
              </a:rPr>
              <a:t>работники, дети которых в возрасте от 16 лет поступили на дневное отделение ВУЗ/ССУЗ, на коммерческой (платной) основе, либо являются студентами по указанной форме обучения;</a:t>
            </a:r>
          </a:p>
          <a:p>
            <a:pPr algn="just">
              <a:spcAft>
                <a:spcPts val="65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Europe" pitchFamily="2" charset="0"/>
              </a:rPr>
              <a:t>- работники, не имеющие базового высшего/средне-специального образования по специальности, связанной с их трудовой деятельностью в Обществе.</a:t>
            </a:r>
          </a:p>
          <a:p>
            <a:pPr algn="just">
              <a:spcAft>
                <a:spcPts val="65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Europe" pitchFamily="2" charset="0"/>
              </a:rPr>
              <a:t>Для участия в программе необходимо наличие непрерывного трудового стажа работы в Обществе не менее одного года.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82337" y="4437112"/>
            <a:ext cx="5006624" cy="1661981"/>
          </a:xfrm>
          <a:prstGeom prst="rect">
            <a:avLst/>
          </a:prstGeom>
          <a:noFill/>
          <a:effectLst/>
        </p:spPr>
        <p:txBody>
          <a:bodyPr wrap="square" lIns="99048" tIns="49524" rIns="99048" bIns="49524">
            <a:spAutoFit/>
          </a:bodyPr>
          <a:lstStyle/>
          <a:p>
            <a:pPr>
              <a:spcAft>
                <a:spcPts val="65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Europe" pitchFamily="2" charset="0"/>
              </a:rPr>
              <a:t>Условия предоставления займа:</a:t>
            </a:r>
          </a:p>
          <a:p>
            <a:pPr algn="just">
              <a:spcAft>
                <a:spcPts val="65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Europe" pitchFamily="2" charset="0"/>
              </a:rPr>
              <a:t>- займ выдается на срок не более 1 года с возможностью ежегодной пролонгации целевого договора займа в течение срока обучения участника </a:t>
            </a:r>
            <a:r>
              <a:rPr lang="ru-RU" sz="1200" dirty="0" smtClean="0">
                <a:solidFill>
                  <a:prstClr val="black"/>
                </a:solidFill>
                <a:latin typeface="Europe" pitchFamily="2" charset="0"/>
              </a:rPr>
              <a:t>Программы.</a:t>
            </a:r>
            <a:endParaRPr lang="ru-RU" sz="1200" dirty="0">
              <a:solidFill>
                <a:prstClr val="black"/>
              </a:solidFill>
              <a:latin typeface="Europe" pitchFamily="2" charset="0"/>
            </a:endParaRPr>
          </a:p>
          <a:p>
            <a:pPr algn="just">
              <a:spcAft>
                <a:spcPts val="65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Europe" pitchFamily="2" charset="0"/>
              </a:rPr>
              <a:t>- размер займа не может превышать </a:t>
            </a:r>
            <a:r>
              <a:rPr lang="ru-RU" sz="1200" dirty="0" smtClean="0">
                <a:solidFill>
                  <a:prstClr val="black"/>
                </a:solidFill>
                <a:latin typeface="Europe" pitchFamily="2" charset="0"/>
              </a:rPr>
              <a:t>установленной суммы.</a:t>
            </a:r>
            <a:endParaRPr lang="ru-RU" sz="1200" dirty="0">
              <a:solidFill>
                <a:prstClr val="black"/>
              </a:solidFill>
              <a:latin typeface="Europe" pitchFamily="2" charset="0"/>
            </a:endParaRPr>
          </a:p>
          <a:p>
            <a:pPr algn="just">
              <a:spcAft>
                <a:spcPts val="650"/>
              </a:spcAft>
              <a:buFontTx/>
              <a:buChar char="-"/>
              <a:defRPr/>
            </a:pPr>
            <a:r>
              <a:rPr lang="ru-RU" sz="1200" dirty="0" smtClean="0">
                <a:solidFill>
                  <a:prstClr val="black"/>
                </a:solidFill>
                <a:latin typeface="Europe" pitchFamily="2" charset="0"/>
              </a:rPr>
              <a:t> возможно досрочное </a:t>
            </a:r>
            <a:r>
              <a:rPr lang="ru-RU" sz="1200" dirty="0">
                <a:solidFill>
                  <a:prstClr val="black"/>
                </a:solidFill>
                <a:latin typeface="Europe" pitchFamily="2" charset="0"/>
              </a:rPr>
              <a:t>погашения займа в полном объеме </a:t>
            </a:r>
            <a:r>
              <a:rPr lang="ru-RU" sz="1200" dirty="0" smtClean="0">
                <a:solidFill>
                  <a:prstClr val="black"/>
                </a:solidFill>
                <a:latin typeface="Europe" pitchFamily="2" charset="0"/>
              </a:rPr>
              <a:t>или частями.</a:t>
            </a:r>
          </a:p>
        </p:txBody>
      </p:sp>
      <p:pic>
        <p:nvPicPr>
          <p:cNvPr id="65541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2" y="3789040"/>
            <a:ext cx="3816424" cy="2850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2" name="Прямоугольник 2"/>
          <p:cNvSpPr>
            <a:spLocks noChangeArrowheads="1"/>
          </p:cNvSpPr>
          <p:nvPr/>
        </p:nvSpPr>
        <p:spPr bwMode="auto">
          <a:xfrm>
            <a:off x="454098" y="1127692"/>
            <a:ext cx="8959698" cy="79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>
            <a:spAutoFit/>
          </a:bodyPr>
          <a:lstStyle/>
          <a:p>
            <a:pPr algn="ctr"/>
            <a:r>
              <a:rPr lang="ru-RU" sz="1500" b="1" dirty="0" smtClean="0">
                <a:solidFill>
                  <a:prstClr val="black"/>
                </a:solidFill>
                <a:latin typeface="Europe" pitchFamily="2" charset="0"/>
              </a:rPr>
              <a:t>Участниками </a:t>
            </a:r>
            <a:r>
              <a:rPr lang="ru-RU" sz="1500" b="1" dirty="0">
                <a:solidFill>
                  <a:prstClr val="black"/>
                </a:solidFill>
                <a:latin typeface="Europe" pitchFamily="2" charset="0"/>
              </a:rPr>
              <a:t>в корпоративной </a:t>
            </a:r>
            <a:endParaRPr lang="ru-RU" sz="1500" b="1" dirty="0" smtClean="0">
              <a:solidFill>
                <a:prstClr val="black"/>
              </a:solidFill>
              <a:latin typeface="Europe" pitchFamily="2" charset="0"/>
            </a:endParaRPr>
          </a:p>
          <a:p>
            <a:pPr algn="ctr"/>
            <a:r>
              <a:rPr lang="ru-RU" sz="1500" b="1" dirty="0" smtClean="0">
                <a:solidFill>
                  <a:prstClr val="black"/>
                </a:solidFill>
                <a:latin typeface="Europe" pitchFamily="2" charset="0"/>
              </a:rPr>
              <a:t>Программе </a:t>
            </a:r>
            <a:r>
              <a:rPr lang="ru-RU" sz="1500" b="1" dirty="0">
                <a:solidFill>
                  <a:prstClr val="black"/>
                </a:solidFill>
                <a:latin typeface="Europe" pitchFamily="2" charset="0"/>
              </a:rPr>
              <a:t>образовательных займов </a:t>
            </a:r>
          </a:p>
          <a:p>
            <a:pPr algn="ctr"/>
            <a:r>
              <a:rPr lang="ru-RU" sz="1500" b="1" dirty="0">
                <a:solidFill>
                  <a:prstClr val="black"/>
                </a:solidFill>
                <a:latin typeface="Europe" pitchFamily="2" charset="0"/>
              </a:rPr>
              <a:t>на собственное обучение и обучение своих </a:t>
            </a:r>
            <a:r>
              <a:rPr lang="ru-RU" sz="1500" b="1" dirty="0" smtClean="0">
                <a:solidFill>
                  <a:prstClr val="black"/>
                </a:solidFill>
                <a:latin typeface="Europe" pitchFamily="2" charset="0"/>
              </a:rPr>
              <a:t>детей могут быть:</a:t>
            </a:r>
            <a:endParaRPr lang="ru-RU" sz="1500" b="1" dirty="0">
              <a:solidFill>
                <a:prstClr val="black"/>
              </a:solidFill>
              <a:latin typeface="Europe" pitchFamily="2" charset="0"/>
            </a:endParaRPr>
          </a:p>
        </p:txBody>
      </p:sp>
      <p:pic>
        <p:nvPicPr>
          <p:cNvPr id="65543" name="Рисунок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6120" y="2197501"/>
            <a:ext cx="2578513" cy="2128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3091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4488" y="240178"/>
            <a:ext cx="8543706" cy="586321"/>
          </a:xfrm>
        </p:spPr>
        <p:txBody>
          <a:bodyPr/>
          <a:lstStyle/>
          <a:p>
            <a:pPr>
              <a:defRPr/>
            </a:pPr>
            <a:r>
              <a:rPr lang="ru-RU" altLang="ru-RU" sz="2000" b="1" dirty="0">
                <a:solidFill>
                  <a:schemeClr val="tx1"/>
                </a:solidFill>
                <a:latin typeface="Arial" charset="0"/>
                <a:ea typeface="+mn-ea"/>
                <a:cs typeface="Arial" pitchFamily="34" charset="0"/>
              </a:rPr>
              <a:t>Санаторно-курортное оздоровление</a:t>
            </a:r>
            <a:endParaRPr lang="ru-RU" sz="2000" b="1" dirty="0">
              <a:solidFill>
                <a:schemeClr val="tx1"/>
              </a:solidFill>
              <a:latin typeface="Arial" charset="0"/>
              <a:ea typeface="+mn-ea"/>
              <a:cs typeface="Arial" pitchFamily="34" charset="0"/>
            </a:endParaRPr>
          </a:p>
        </p:txBody>
      </p:sp>
      <p:pic>
        <p:nvPicPr>
          <p:cNvPr id="67588" name="Picture 4" descr="C:\Users\Каб-7\Desktop\Документы\Мероприятия\Учения и фильм НПЗ\Учения 19.11\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388" y="1873489"/>
            <a:ext cx="2520280" cy="203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80592" y="1105122"/>
            <a:ext cx="7607602" cy="648862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noFill/>
          </a:ln>
        </p:spPr>
        <p:txBody>
          <a:bodyPr lIns="99048" tIns="49524" rIns="99048" bIns="49524" anchor="ctr"/>
          <a:lstStyle/>
          <a:p>
            <a:pPr algn="ctr">
              <a:defRPr/>
            </a:pPr>
            <a:endParaRPr lang="ru-RU" sz="1400" dirty="0">
              <a:solidFill>
                <a:srgbClr val="FF0000"/>
              </a:solidFill>
              <a:latin typeface="EuropeCond" panose="04000500000000000000" pitchFamily="82" charset="-52"/>
            </a:endParaRPr>
          </a:p>
          <a:p>
            <a:pPr algn="ctr">
              <a:defRPr/>
            </a:pPr>
            <a:r>
              <a:rPr lang="ru-RU" sz="1600" dirty="0" smtClean="0">
                <a:solidFill>
                  <a:prstClr val="black"/>
                </a:solidFill>
                <a:latin typeface="Europe" pitchFamily="2" charset="0"/>
              </a:rPr>
              <a:t>Ежегодно организовывается оздоровление работников и членов их семей  </a:t>
            </a:r>
            <a:endParaRPr lang="ru-RU" sz="1600" dirty="0">
              <a:solidFill>
                <a:prstClr val="black"/>
              </a:solidFill>
              <a:latin typeface="Europe" pitchFamily="2" charset="0"/>
            </a:endParaRPr>
          </a:p>
          <a:p>
            <a:pPr algn="ctr">
              <a:defRPr/>
            </a:pPr>
            <a:r>
              <a:rPr lang="ru-RU" sz="1600" dirty="0">
                <a:solidFill>
                  <a:prstClr val="black"/>
                </a:solidFill>
                <a:latin typeface="Europe" pitchFamily="2" charset="0"/>
              </a:rPr>
              <a:t>в санаториях Краснодарского края и Кавказских минеральных вод</a:t>
            </a:r>
            <a:r>
              <a:rPr lang="ru-RU" sz="1400" dirty="0">
                <a:solidFill>
                  <a:prstClr val="black"/>
                </a:solidFill>
                <a:latin typeface="Europe" pitchFamily="2" charset="0"/>
              </a:rPr>
              <a:t/>
            </a:r>
            <a:br>
              <a:rPr lang="ru-RU" sz="1400" dirty="0">
                <a:solidFill>
                  <a:prstClr val="black"/>
                </a:solidFill>
                <a:latin typeface="Europe" pitchFamily="2" charset="0"/>
              </a:rPr>
            </a:br>
            <a:endParaRPr lang="ru-RU" sz="1400" dirty="0">
              <a:solidFill>
                <a:prstClr val="black"/>
              </a:solidFill>
              <a:latin typeface="Europe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8026" y="4091475"/>
            <a:ext cx="3440832" cy="920492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noFill/>
          </a:ln>
        </p:spPr>
        <p:txBody>
          <a:bodyPr lIns="99048" tIns="49524" rIns="99048" bIns="49524" anchor="ctr"/>
          <a:lstStyle/>
          <a:p>
            <a:pPr algn="ctr">
              <a:spcBef>
                <a:spcPts val="0"/>
              </a:spcBef>
              <a:defRPr/>
            </a:pPr>
            <a:r>
              <a:rPr lang="ru-RU" sz="1600" dirty="0" smtClean="0">
                <a:solidFill>
                  <a:prstClr val="black"/>
                </a:solidFill>
                <a:latin typeface="Europe" pitchFamily="2" charset="0"/>
              </a:rPr>
              <a:t>Ежегодно организовывается </a:t>
            </a:r>
            <a:r>
              <a:rPr lang="ru-RU" sz="1600" dirty="0">
                <a:solidFill>
                  <a:prstClr val="black"/>
                </a:solidFill>
                <a:latin typeface="Europe" pitchFamily="2" charset="0"/>
              </a:rPr>
              <a:t>детский отдых в лагерях </a:t>
            </a:r>
            <a:endParaRPr lang="ru-RU" sz="1600" dirty="0" smtClean="0">
              <a:solidFill>
                <a:prstClr val="black"/>
              </a:solidFill>
              <a:latin typeface="Europe" pitchFamily="2" charset="0"/>
            </a:endParaRPr>
          </a:p>
          <a:p>
            <a:pPr algn="ctr">
              <a:spcBef>
                <a:spcPts val="0"/>
              </a:spcBef>
              <a:defRPr/>
            </a:pPr>
            <a:r>
              <a:rPr lang="ru-RU" sz="1600" dirty="0" smtClean="0">
                <a:solidFill>
                  <a:prstClr val="black"/>
                </a:solidFill>
                <a:latin typeface="Europe" pitchFamily="2" charset="0"/>
              </a:rPr>
              <a:t>г</a:t>
            </a:r>
            <a:r>
              <a:rPr lang="ru-RU" sz="1600" dirty="0">
                <a:solidFill>
                  <a:prstClr val="black"/>
                </a:solidFill>
                <a:latin typeface="Europe" pitchFamily="2" charset="0"/>
              </a:rPr>
              <a:t>. Анапы и </a:t>
            </a:r>
            <a:r>
              <a:rPr lang="ru-RU" sz="1600" dirty="0" smtClean="0">
                <a:solidFill>
                  <a:prstClr val="black"/>
                </a:solidFill>
                <a:latin typeface="Europe" pitchFamily="2" charset="0"/>
              </a:rPr>
              <a:t>Туапсинского района</a:t>
            </a:r>
            <a:r>
              <a:rPr lang="ru-RU" sz="1800" dirty="0" smtClean="0">
                <a:solidFill>
                  <a:prstClr val="black"/>
                </a:solidFill>
                <a:latin typeface="Europe" pitchFamily="2" charset="0"/>
              </a:rPr>
              <a:t>. </a:t>
            </a:r>
            <a:endParaRPr lang="ru-RU" sz="1800" dirty="0">
              <a:solidFill>
                <a:prstClr val="black"/>
              </a:solidFill>
              <a:latin typeface="Europe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46" y="4566478"/>
            <a:ext cx="3625425" cy="212826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135962" y="3766143"/>
            <a:ext cx="5793595" cy="804293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noFill/>
          </a:ln>
        </p:spPr>
        <p:txBody>
          <a:bodyPr lIns="99048" tIns="49524" rIns="99048" bIns="49524" anchor="ctr"/>
          <a:lstStyle/>
          <a:p>
            <a:pPr algn="ctr">
              <a:defRPr/>
            </a:pPr>
            <a:endParaRPr lang="ru-RU" sz="1000" u="sng" dirty="0">
              <a:solidFill>
                <a:prstClr val="black"/>
              </a:solidFill>
              <a:latin typeface="EuropeCond" panose="04000500000000000000" pitchFamily="82" charset="-52"/>
            </a:endParaRPr>
          </a:p>
          <a:p>
            <a:pPr algn="ctr">
              <a:spcBef>
                <a:spcPts val="0"/>
              </a:spcBef>
              <a:defRPr/>
            </a:pPr>
            <a:r>
              <a:rPr lang="ru-RU" sz="1600" dirty="0" smtClean="0">
                <a:solidFill>
                  <a:prstClr val="black"/>
                </a:solidFill>
                <a:latin typeface="Europe" pitchFamily="2" charset="0"/>
              </a:rPr>
              <a:t>Кроме </a:t>
            </a:r>
            <a:r>
              <a:rPr lang="ru-RU" sz="1600" dirty="0">
                <a:solidFill>
                  <a:prstClr val="black"/>
                </a:solidFill>
                <a:latin typeface="Europe" pitchFamily="2" charset="0"/>
              </a:rPr>
              <a:t>того, </a:t>
            </a:r>
            <a:r>
              <a:rPr lang="ru-RU" sz="1600" dirty="0" smtClean="0">
                <a:solidFill>
                  <a:prstClr val="black"/>
                </a:solidFill>
                <a:latin typeface="Europe" pitchFamily="2" charset="0"/>
              </a:rPr>
              <a:t>работника </a:t>
            </a:r>
            <a:r>
              <a:rPr lang="ru-RU" sz="1600" dirty="0">
                <a:solidFill>
                  <a:prstClr val="black"/>
                </a:solidFill>
                <a:latin typeface="Europe" pitchFamily="2" charset="0"/>
              </a:rPr>
              <a:t>ТНПЗ </a:t>
            </a:r>
            <a:r>
              <a:rPr lang="ru-RU" sz="1600" dirty="0" smtClean="0">
                <a:solidFill>
                  <a:prstClr val="black"/>
                </a:solidFill>
                <a:latin typeface="Europe" pitchFamily="2" charset="0"/>
              </a:rPr>
              <a:t>имеют </a:t>
            </a:r>
            <a:r>
              <a:rPr lang="ru-RU" sz="1600" dirty="0">
                <a:solidFill>
                  <a:prstClr val="black"/>
                </a:solidFill>
                <a:latin typeface="Europe" pitchFamily="2" charset="0"/>
              </a:rPr>
              <a:t>возможность оздоровления  в Республике </a:t>
            </a:r>
            <a:r>
              <a:rPr lang="ru-RU" sz="1600" dirty="0" smtClean="0">
                <a:solidFill>
                  <a:prstClr val="black"/>
                </a:solidFill>
                <a:latin typeface="Europe" pitchFamily="2" charset="0"/>
              </a:rPr>
              <a:t>Куба !!!</a:t>
            </a:r>
            <a:endParaRPr lang="ru-RU" sz="1600" dirty="0">
              <a:solidFill>
                <a:prstClr val="black"/>
              </a:solidFill>
              <a:latin typeface="Europe" pitchFamily="2" charset="0"/>
            </a:endParaRPr>
          </a:p>
          <a:p>
            <a:pPr>
              <a:spcBef>
                <a:spcPts val="0"/>
              </a:spcBef>
              <a:defRPr/>
            </a:pPr>
            <a:endParaRPr lang="ru-RU" sz="1000" dirty="0">
              <a:solidFill>
                <a:prstClr val="black"/>
              </a:solidFill>
              <a:latin typeface="EuropeCond" panose="04000500000000000000" pitchFamily="82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4928" y="2019774"/>
            <a:ext cx="2158171" cy="13961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776" y="5085184"/>
            <a:ext cx="2505508" cy="16561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5248" y="1977098"/>
            <a:ext cx="2158171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46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1723" y="176213"/>
            <a:ext cx="8388350" cy="596900"/>
          </a:xfrm>
        </p:spPr>
        <p:txBody>
          <a:bodyPr>
            <a:normAutofit/>
          </a:bodyPr>
          <a:lstStyle/>
          <a:p>
            <a:pPr eaLnBrk="0" hangingPunct="0">
              <a:defRPr/>
            </a:pPr>
            <a:r>
              <a:rPr lang="ru-RU" sz="2000" b="1" dirty="0">
                <a:solidFill>
                  <a:schemeClr val="tx1"/>
                </a:solidFill>
                <a:latin typeface="Arial" charset="0"/>
                <a:ea typeface="+mn-ea"/>
                <a:cs typeface="Arial" pitchFamily="34" charset="0"/>
              </a:rPr>
              <a:t>Спортивные мероприятия завода</a:t>
            </a:r>
          </a:p>
        </p:txBody>
      </p:sp>
      <p:pic>
        <p:nvPicPr>
          <p:cNvPr id="5428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876" y="1074283"/>
            <a:ext cx="449263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122" y="2041525"/>
            <a:ext cx="436563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01" y="1597025"/>
            <a:ext cx="5080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4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1" y="1085850"/>
            <a:ext cx="5000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5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188" y="1576388"/>
            <a:ext cx="611187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990673" y="2212160"/>
            <a:ext cx="212725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solidFill>
                  <a:sysClr val="windowText" lastClr="000000"/>
                </a:solidFill>
                <a:latin typeface="Calibri"/>
              </a:rPr>
              <a:t>Мини-футбол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47177" y="1146174"/>
            <a:ext cx="212725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solidFill>
                  <a:sysClr val="windowText" lastClr="000000"/>
                </a:solidFill>
                <a:latin typeface="Calibri"/>
              </a:rPr>
              <a:t>Баскетбол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41788" y="1627188"/>
            <a:ext cx="1566862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solidFill>
                  <a:sysClr val="windowText" lastClr="000000"/>
                </a:solidFill>
                <a:latin typeface="Calibri"/>
              </a:rPr>
              <a:t>Волейбол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56063" y="1146175"/>
            <a:ext cx="2651125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solidFill>
                  <a:sysClr val="windowText" lastClr="000000"/>
                </a:solidFill>
                <a:latin typeface="Calibri"/>
              </a:rPr>
              <a:t>Настольный теннис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347177" y="1627187"/>
            <a:ext cx="212725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solidFill>
                  <a:sysClr val="windowText" lastClr="000000"/>
                </a:solidFill>
                <a:latin typeface="Calibri"/>
              </a:rPr>
              <a:t>Легкая атлетика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80754" y="2138362"/>
            <a:ext cx="1665287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solidFill>
                  <a:sysClr val="windowText" lastClr="000000"/>
                </a:solidFill>
                <a:latin typeface="Calibri"/>
              </a:rPr>
              <a:t>Шахматы</a:t>
            </a:r>
          </a:p>
        </p:txBody>
      </p:sp>
      <p:pic>
        <p:nvPicPr>
          <p:cNvPr id="54292" name="Picture 2" descr="http://www.sunhome.ru/UsersGallery/122005/1713175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907" y="2045834"/>
            <a:ext cx="7175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94" name="Picture 38" descr="81418_129164038019894031111_Original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602" y="2952750"/>
            <a:ext cx="1860096" cy="122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4267654" y="2549525"/>
            <a:ext cx="253047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solidFill>
                  <a:sysClr val="windowText" lastClr="000000"/>
                </a:solidFill>
                <a:latin typeface="Calibri"/>
              </a:rPr>
              <a:t>Перетягивание каната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686448" y="2549525"/>
            <a:ext cx="212725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solidFill>
                  <a:sysClr val="windowText" lastClr="000000"/>
                </a:solidFill>
                <a:latin typeface="Calibri"/>
              </a:rPr>
              <a:t>Гиревой </a:t>
            </a:r>
            <a:r>
              <a:rPr lang="ru-RU" sz="1600" kern="0" dirty="0" smtClean="0">
                <a:solidFill>
                  <a:sysClr val="windowText" lastClr="000000"/>
                </a:solidFill>
                <a:latin typeface="Calibri"/>
              </a:rPr>
              <a:t>спорт, толкание ядра</a:t>
            </a:r>
            <a:endParaRPr lang="ru-RU" sz="1600" kern="0" dirty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54300" name="Picture 29" descr="https://im0-tub-ru.yandex.net/i?id=d7855b5693c9c30890277f15fe925bac-19-144&amp;n=2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129" y="2669382"/>
            <a:ext cx="6826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301" name="Picture 31" descr="http://im0-tub-ru.yandex.net/i?id=6ee4136a6f839487c765f186225aaf64-142-144&amp;n=2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122" y="2478087"/>
            <a:ext cx="957263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986" name="Picture 2" descr="C:\Users\a_shmidt\Desktop\Объявление тренировки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3561" y="3745975"/>
            <a:ext cx="4093824" cy="2896620"/>
          </a:xfrm>
          <a:prstGeom prst="rect">
            <a:avLst/>
          </a:prstGeom>
          <a:noFill/>
        </p:spPr>
      </p:pic>
      <p:pic>
        <p:nvPicPr>
          <p:cNvPr id="553987" name="Picture 3" descr="C:\Users\a_shmidt\Desktop\DSC_7697рмаоп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934019" y="4034778"/>
            <a:ext cx="4157588" cy="2774947"/>
          </a:xfrm>
          <a:prstGeom prst="rect">
            <a:avLst/>
          </a:prstGeom>
          <a:noFill/>
        </p:spPr>
      </p:pic>
      <p:pic>
        <p:nvPicPr>
          <p:cNvPr id="553988" name="Picture 4" descr="C:\Users\a_shmidt\Desktop\_Z046074шлшг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0003" y="1268760"/>
            <a:ext cx="3221269" cy="21431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428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099" y="175897"/>
            <a:ext cx="8153118" cy="598047"/>
          </a:xfrm>
        </p:spPr>
        <p:txBody>
          <a:bodyPr>
            <a:normAutofit/>
          </a:bodyPr>
          <a:lstStyle/>
          <a:p>
            <a:pPr defTabSz="914400" eaLnBrk="0" hangingPunct="0">
              <a:defRPr/>
            </a:pPr>
            <a:r>
              <a:rPr lang="ru-RU" altLang="ru-RU" sz="2000" b="1" spc="0" dirty="0" smtClean="0">
                <a:solidFill>
                  <a:schemeClr val="tx1"/>
                </a:solidFill>
                <a:latin typeface="Arial" charset="0"/>
                <a:ea typeface="+mn-ea"/>
                <a:cs typeface="Arial" pitchFamily="34" charset="0"/>
              </a:rPr>
              <a:t>Культурно-массовая </a:t>
            </a:r>
            <a:r>
              <a:rPr lang="ru-RU" altLang="ru-RU" sz="2000" b="1" spc="0" dirty="0">
                <a:solidFill>
                  <a:schemeClr val="tx1"/>
                </a:solidFill>
                <a:latin typeface="Arial" charset="0"/>
                <a:ea typeface="+mn-ea"/>
                <a:cs typeface="Arial" pitchFamily="34" charset="0"/>
              </a:rPr>
              <a:t>работа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808400" y="1152120"/>
            <a:ext cx="8348752" cy="818890"/>
          </a:xfrm>
          <a:solidFill>
            <a:schemeClr val="bg1">
              <a:alpha val="70000"/>
            </a:schemeClr>
          </a:solidFill>
          <a:ln w="28575"/>
        </p:spPr>
        <p:txBody>
          <a:bodyPr vert="horz" wrap="square" lIns="99048" tIns="49524" rIns="99048" bIns="49524" numCol="1" anchor="ctr" anchorCtr="0" compatLnSpc="1">
            <a:prstTxWarp prst="textNoShape">
              <a:avLst/>
            </a:prstTxWarp>
            <a:normAutofit/>
          </a:bodyPr>
          <a:lstStyle/>
          <a:p>
            <a:pPr marL="0" indent="0" algn="ctr">
              <a:lnSpc>
                <a:spcPct val="110000"/>
              </a:lnSpc>
              <a:buNone/>
              <a:defRPr/>
            </a:pPr>
            <a:r>
              <a:rPr altLang="ru-RU" sz="1400" b="1" spc="0" dirty="0">
                <a:solidFill>
                  <a:schemeClr val="tx1"/>
                </a:solidFill>
                <a:latin typeface="Europe" pitchFamily="2" charset="0"/>
                <a:ea typeface="EuropeCondensedC"/>
              </a:rPr>
              <a:t>Корпоративные культурно-массовые и спортивные мероприятия </a:t>
            </a:r>
            <a:endParaRPr altLang="ru-RU" sz="1400" b="1" spc="0" dirty="0" smtClean="0">
              <a:solidFill>
                <a:schemeClr val="tx1"/>
              </a:solidFill>
              <a:latin typeface="Europe" pitchFamily="2" charset="0"/>
              <a:ea typeface="EuropeCondensedC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altLang="ru-RU" sz="1400" b="1" spc="0" dirty="0" smtClean="0">
                <a:solidFill>
                  <a:schemeClr val="tx1"/>
                </a:solidFill>
                <a:latin typeface="Europe" pitchFamily="2" charset="0"/>
                <a:ea typeface="EuropeCondensedC"/>
              </a:rPr>
              <a:t>очень </a:t>
            </a:r>
            <a:r>
              <a:rPr altLang="ru-RU" sz="1400" b="1" spc="0" dirty="0">
                <a:solidFill>
                  <a:schemeClr val="tx1"/>
                </a:solidFill>
                <a:latin typeface="Europe" pitchFamily="2" charset="0"/>
                <a:ea typeface="EuropeCondensedC"/>
              </a:rPr>
              <a:t>популярны среди работников. </a:t>
            </a:r>
          </a:p>
        </p:txBody>
      </p:sp>
      <p:sp>
        <p:nvSpPr>
          <p:cNvPr id="60425" name="Прямоугольник 10"/>
          <p:cNvSpPr>
            <a:spLocks noChangeArrowheads="1"/>
          </p:cNvSpPr>
          <p:nvPr/>
        </p:nvSpPr>
        <p:spPr bwMode="auto">
          <a:xfrm>
            <a:off x="3293448" y="2297969"/>
            <a:ext cx="2634520" cy="1392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9048" tIns="49524" rIns="99048" bIns="49524">
            <a:spAutoFit/>
          </a:bodyPr>
          <a:lstStyle/>
          <a:p>
            <a:pPr algn="ctr"/>
            <a:r>
              <a:rPr lang="ru-RU" altLang="ru-RU" sz="1200" dirty="0">
                <a:solidFill>
                  <a:prstClr val="black"/>
                </a:solidFill>
                <a:latin typeface="Europe" pitchFamily="2" charset="0"/>
                <a:cs typeface="Arial" pitchFamily="34" charset="0"/>
              </a:rPr>
              <a:t>Спортивно-оздоровительные мероприятия в Обществе</a:t>
            </a:r>
          </a:p>
          <a:p>
            <a:pPr algn="ctr"/>
            <a:r>
              <a:rPr lang="ru-RU" altLang="ru-RU" sz="1200" dirty="0">
                <a:solidFill>
                  <a:prstClr val="black"/>
                </a:solidFill>
                <a:latin typeface="Europe" pitchFamily="2" charset="0"/>
                <a:cs typeface="Arial" pitchFamily="34" charset="0"/>
              </a:rPr>
              <a:t>направлены на формирование здорового образа жизни и привлечения к массовым занятиям спортом работников и членов их семей</a:t>
            </a:r>
          </a:p>
        </p:txBody>
      </p:sp>
      <p:sp>
        <p:nvSpPr>
          <p:cNvPr id="60426" name="Rectangle 2"/>
          <p:cNvSpPr>
            <a:spLocks noChangeArrowheads="1"/>
          </p:cNvSpPr>
          <p:nvPr/>
        </p:nvSpPr>
        <p:spPr bwMode="auto">
          <a:xfrm>
            <a:off x="122729" y="5244254"/>
            <a:ext cx="2072680" cy="28468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9048" tIns="49524" rIns="99048" bIns="49524" anchor="ctr">
            <a:spAutoFit/>
          </a:bodyPr>
          <a:lstStyle/>
          <a:p>
            <a:pPr algn="ctr"/>
            <a:endParaRPr lang="ru-RU" altLang="ru-RU" sz="1200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sp>
        <p:nvSpPr>
          <p:cNvPr id="60427" name="Прямоугольник 13"/>
          <p:cNvSpPr>
            <a:spLocks noChangeArrowheads="1"/>
          </p:cNvSpPr>
          <p:nvPr/>
        </p:nvSpPr>
        <p:spPr bwMode="auto">
          <a:xfrm>
            <a:off x="3872880" y="4941168"/>
            <a:ext cx="3168352" cy="6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9048" tIns="49524" rIns="99048" bIns="49524">
            <a:spAutoFit/>
          </a:bodyPr>
          <a:lstStyle/>
          <a:p>
            <a:pPr algn="ctr"/>
            <a:r>
              <a:rPr lang="ru-RU" altLang="ru-RU" sz="1200" dirty="0">
                <a:solidFill>
                  <a:prstClr val="black"/>
                </a:solidFill>
                <a:latin typeface="Europe" pitchFamily="2" charset="0"/>
                <a:cs typeface="Arial" pitchFamily="34" charset="0"/>
              </a:rPr>
              <a:t>Работникам Общества предоставлена возможность реализации творческого потенциала и культурного отдыха </a:t>
            </a:r>
          </a:p>
        </p:txBody>
      </p:sp>
      <p:pic>
        <p:nvPicPr>
          <p:cNvPr id="551938" name="Picture 2" descr="C:\Users\a_shmidt\Desktop\фоты\Стартуем с роснефтью 2016\DSC_71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0185" y="4563624"/>
            <a:ext cx="2906879" cy="1930622"/>
          </a:xfrm>
          <a:prstGeom prst="rect">
            <a:avLst/>
          </a:prstGeom>
          <a:noFill/>
        </p:spPr>
      </p:pic>
      <p:pic>
        <p:nvPicPr>
          <p:cNvPr id="551939" name="Picture 3" descr="C:\Users\a_shmidt\Desktop\DSC_68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464" y="2180279"/>
            <a:ext cx="3059798" cy="2035122"/>
          </a:xfrm>
          <a:prstGeom prst="rect">
            <a:avLst/>
          </a:prstGeom>
          <a:noFill/>
        </p:spPr>
      </p:pic>
      <p:pic>
        <p:nvPicPr>
          <p:cNvPr id="551940" name="Picture 4" descr="C:\Users\a_shmidt\Desktop\_DSC7723рлр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34128" y="2061538"/>
            <a:ext cx="3123024" cy="2082545"/>
          </a:xfrm>
          <a:prstGeom prst="rect">
            <a:avLst/>
          </a:prstGeom>
          <a:noFill/>
        </p:spPr>
      </p:pic>
      <p:pic>
        <p:nvPicPr>
          <p:cNvPr id="551941" name="Picture 5" descr="C:\Users\a_shmidt\Desktop\_DSC6755ллр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69224" y="4176424"/>
            <a:ext cx="2892570" cy="19306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927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u="sng" dirty="0">
                <a:latin typeface="Europe" pitchFamily="2" charset="0"/>
              </a:rPr>
              <a:t>Наши вакансии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192" y="4229279"/>
            <a:ext cx="7297774" cy="24921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6799" y="1013923"/>
            <a:ext cx="47369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Europe" pitchFamily="2" charset="0"/>
                <a:ea typeface="Calibri" pitchFamily="34" charset="0"/>
                <a:cs typeface="Arial" panose="020B0604020202020204" pitchFamily="34" charset="0"/>
              </a:rPr>
              <a:t>Оператор технологических установок 4 </a:t>
            </a:r>
            <a:r>
              <a:rPr lang="ru-RU" sz="1400" dirty="0" smtClean="0">
                <a:latin typeface="Europe" pitchFamily="2" charset="0"/>
                <a:ea typeface="Calibri" pitchFamily="34" charset="0"/>
                <a:cs typeface="Arial" panose="020B0604020202020204" pitchFamily="34" charset="0"/>
              </a:rPr>
              <a:t>разряда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Europe" pitchFamily="2" charset="0"/>
                <a:ea typeface="Calibri" pitchFamily="34" charset="0"/>
                <a:cs typeface="Arial" panose="020B0604020202020204" pitchFamily="34" charset="0"/>
              </a:rPr>
              <a:t>Оператор товарный 4 разряда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Europe" pitchFamily="2" charset="0"/>
                <a:ea typeface="Calibri" pitchFamily="34" charset="0"/>
                <a:cs typeface="Arial" panose="020B0604020202020204" pitchFamily="34" charset="0"/>
              </a:rPr>
              <a:t>Электрослесарь </a:t>
            </a:r>
            <a:r>
              <a:rPr lang="ru-RU" sz="1400" dirty="0">
                <a:latin typeface="Europe" pitchFamily="2" charset="0"/>
                <a:ea typeface="Calibri" pitchFamily="34" charset="0"/>
                <a:cs typeface="Arial" panose="020B0604020202020204" pitchFamily="34" charset="0"/>
              </a:rPr>
              <a:t>по обслуживанию автоматики и средств измерений электростанций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Europe" pitchFamily="2" charset="0"/>
                <a:ea typeface="Calibri" pitchFamily="34" charset="0"/>
                <a:cs typeface="Arial" panose="020B0604020202020204" pitchFamily="34" charset="0"/>
              </a:rPr>
              <a:t>Приборист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Europe" pitchFamily="2" charset="0"/>
                <a:ea typeface="Calibri" pitchFamily="34" charset="0"/>
                <a:cs typeface="Arial" panose="020B0604020202020204" pitchFamily="34" charset="0"/>
              </a:rPr>
              <a:t>Слесарь по контрольно-измерительным приборам и автоматике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Europe" pitchFamily="2" charset="0"/>
                <a:ea typeface="Calibri" pitchFamily="34" charset="0"/>
                <a:cs typeface="Arial" panose="020B0604020202020204" pitchFamily="34" charset="0"/>
              </a:rPr>
              <a:t>Слесарь по ремонту технологических установок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Europe" pitchFamily="2" charset="0"/>
                <a:ea typeface="Calibri" pitchFamily="34" charset="0"/>
                <a:cs typeface="Arial" panose="020B0604020202020204" pitchFamily="34" charset="0"/>
              </a:rPr>
              <a:t>Слесарь-ремонтник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Europe" pitchFamily="2" charset="0"/>
                <a:ea typeface="Calibri" pitchFamily="34" charset="0"/>
                <a:cs typeface="Arial" panose="020B0604020202020204" pitchFamily="34" charset="0"/>
              </a:rPr>
              <a:t>Машинист </a:t>
            </a:r>
            <a:r>
              <a:rPr lang="ru-RU" sz="1400" dirty="0">
                <a:latin typeface="Europe" pitchFamily="2" charset="0"/>
                <a:ea typeface="Calibri" pitchFamily="34" charset="0"/>
                <a:cs typeface="Arial" panose="020B0604020202020204" pitchFamily="34" charset="0"/>
              </a:rPr>
              <a:t>насосных установок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Europe" pitchFamily="2" charset="0"/>
                <a:ea typeface="Calibri" pitchFamily="34" charset="0"/>
                <a:cs typeface="Arial" panose="020B0604020202020204" pitchFamily="34" charset="0"/>
              </a:rPr>
              <a:t>Обходчик линейный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Europe" pitchFamily="2" charset="0"/>
                <a:ea typeface="Calibri" pitchFamily="34" charset="0"/>
                <a:cs typeface="Arial" panose="020B0604020202020204" pitchFamily="34" charset="0"/>
              </a:rPr>
              <a:t>Аппаратчик </a:t>
            </a:r>
            <a:r>
              <a:rPr lang="ru-RU" sz="1400" dirty="0">
                <a:latin typeface="Europe" pitchFamily="2" charset="0"/>
                <a:ea typeface="Calibri" pitchFamily="34" charset="0"/>
                <a:cs typeface="Arial" panose="020B0604020202020204" pitchFamily="34" charset="0"/>
              </a:rPr>
              <a:t>по приготовлению химреагентов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Europe" pitchFamily="2" charset="0"/>
                <a:ea typeface="Calibri" pitchFamily="34" charset="0"/>
                <a:cs typeface="Arial" panose="020B0604020202020204" pitchFamily="34" charset="0"/>
              </a:rPr>
              <a:t>Электромонтер </a:t>
            </a:r>
            <a:r>
              <a:rPr lang="ru-RU" sz="1400" dirty="0">
                <a:latin typeface="Europe" pitchFamily="2" charset="0"/>
                <a:ea typeface="Calibri" pitchFamily="34" charset="0"/>
                <a:cs typeface="Arial" panose="020B0604020202020204" pitchFamily="34" charset="0"/>
              </a:rPr>
              <a:t>по ремонту и обслуживанию электрооборудования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Europe" pitchFamily="2" charset="0"/>
                <a:ea typeface="Calibri" pitchFamily="34" charset="0"/>
                <a:cs typeface="Arial" panose="020B0604020202020204" pitchFamily="34" charset="0"/>
              </a:rPr>
              <a:t> Лаборант химического анализа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1563" y="3966511"/>
            <a:ext cx="1164437" cy="23898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60382" y="1013923"/>
            <a:ext cx="507783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400" dirty="0">
                <a:latin typeface="Europe" pitchFamily="2" charset="0"/>
                <a:ea typeface="Calibri" pitchFamily="34" charset="0"/>
                <a:cs typeface="Arial" panose="020B0604020202020204" pitchFamily="34" charset="0"/>
              </a:rPr>
              <a:t>Инженер-лаборант </a:t>
            </a:r>
            <a:endParaRPr lang="ru-RU" sz="1400" dirty="0" smtClean="0">
              <a:latin typeface="Europe" pitchFamily="2" charset="0"/>
              <a:ea typeface="Calibri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>
                <a:latin typeface="Europe" pitchFamily="2" charset="0"/>
                <a:ea typeface="Calibri" pitchFamily="34" charset="0"/>
                <a:cs typeface="Arial" panose="020B0604020202020204" pitchFamily="34" charset="0"/>
              </a:rPr>
              <a:t>Инженер по автоматизированным системам управления технологическими </a:t>
            </a:r>
            <a:r>
              <a:rPr lang="ru-RU" sz="1400" dirty="0" smtClean="0">
                <a:latin typeface="Europe" pitchFamily="2" charset="0"/>
                <a:ea typeface="Calibri" pitchFamily="34" charset="0"/>
                <a:cs typeface="Arial" panose="020B0604020202020204" pitchFamily="34" charset="0"/>
              </a:rPr>
              <a:t>процессами</a:t>
            </a:r>
            <a:endParaRPr lang="ru-RU" sz="1400" dirty="0">
              <a:latin typeface="Europe" pitchFamily="2" charset="0"/>
              <a:ea typeface="Calibri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Europe" pitchFamily="2" charset="0"/>
                <a:ea typeface="Calibri" pitchFamily="34" charset="0"/>
                <a:cs typeface="Arial" panose="020B0604020202020204" pitchFamily="34" charset="0"/>
              </a:rPr>
              <a:t>Инженер </a:t>
            </a:r>
            <a:r>
              <a:rPr lang="ru-RU" sz="1400" dirty="0">
                <a:latin typeface="Europe" pitchFamily="2" charset="0"/>
                <a:ea typeface="Calibri" pitchFamily="34" charset="0"/>
                <a:cs typeface="Arial" panose="020B0604020202020204" pitchFamily="34" charset="0"/>
              </a:rPr>
              <a:t>по испытаниям и </a:t>
            </a:r>
            <a:r>
              <a:rPr lang="ru-RU" sz="1400" dirty="0" smtClean="0">
                <a:latin typeface="Europe" pitchFamily="2" charset="0"/>
                <a:ea typeface="Calibri" pitchFamily="34" charset="0"/>
                <a:cs typeface="Arial" panose="020B0604020202020204" pitchFamily="34" charset="0"/>
              </a:rPr>
              <a:t>измерениям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400" dirty="0">
                <a:latin typeface="Europe" pitchFamily="2" charset="0"/>
                <a:ea typeface="Calibri" pitchFamily="34" charset="0"/>
                <a:cs typeface="Arial" panose="020B0604020202020204" pitchFamily="34" charset="0"/>
              </a:rPr>
              <a:t>Инженер по наладке и испытаниям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400" dirty="0">
                <a:latin typeface="Europe" pitchFamily="2" charset="0"/>
                <a:ea typeface="Calibri" pitchFamily="34" charset="0"/>
                <a:cs typeface="Arial" panose="020B0604020202020204" pitchFamily="34" charset="0"/>
              </a:rPr>
              <a:t>Инженер по ремонту </a:t>
            </a:r>
            <a:r>
              <a:rPr lang="ru-RU" sz="1400" dirty="0" smtClean="0">
                <a:latin typeface="Europe" pitchFamily="2" charset="0"/>
                <a:ea typeface="Calibri" pitchFamily="34" charset="0"/>
                <a:cs typeface="Arial" panose="020B0604020202020204" pitchFamily="34" charset="0"/>
              </a:rPr>
              <a:t>электрооборудования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>
                <a:latin typeface="Europe" pitchFamily="2" charset="0"/>
                <a:ea typeface="Calibri" pitchFamily="34" charset="0"/>
                <a:cs typeface="Arial" panose="020B0604020202020204" pitchFamily="34" charset="0"/>
              </a:rPr>
              <a:t>Инженер по релейной защите и </a:t>
            </a:r>
            <a:r>
              <a:rPr lang="ru-RU" sz="1400" dirty="0" smtClean="0">
                <a:latin typeface="Europe" pitchFamily="2" charset="0"/>
                <a:ea typeface="Calibri" pitchFamily="34" charset="0"/>
                <a:cs typeface="Arial" panose="020B0604020202020204" pitchFamily="34" charset="0"/>
              </a:rPr>
              <a:t>автоматике</a:t>
            </a:r>
            <a:endParaRPr lang="ru-RU" sz="1400" dirty="0">
              <a:latin typeface="Europe" pitchFamily="2" charset="0"/>
              <a:ea typeface="Calibri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400" dirty="0">
                <a:latin typeface="Europe" pitchFamily="2" charset="0"/>
                <a:ea typeface="Calibri" pitchFamily="34" charset="0"/>
                <a:cs typeface="Arial" panose="020B0604020202020204" pitchFamily="34" charset="0"/>
              </a:rPr>
              <a:t>Инженер-электроник по автоматизированной системе управления энергоснабжением (АСУЭ) и автоматизированной системе коммерческого учета электроэнергии (АСКУЭ)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Europe" pitchFamily="2" charset="0"/>
                <a:ea typeface="Calibri" pitchFamily="34" charset="0"/>
                <a:cs typeface="Arial" panose="020B0604020202020204" pitchFamily="34" charset="0"/>
              </a:rPr>
              <a:t>Инженер </a:t>
            </a:r>
            <a:r>
              <a:rPr lang="ru-RU" sz="1400" dirty="0">
                <a:latin typeface="Europe" pitchFamily="2" charset="0"/>
                <a:ea typeface="Calibri" pitchFamily="34" charset="0"/>
                <a:cs typeface="Arial" panose="020B0604020202020204" pitchFamily="34" charset="0"/>
              </a:rPr>
              <a:t>по контрольно-измерительным приборам и </a:t>
            </a:r>
            <a:r>
              <a:rPr lang="ru-RU" sz="1400" dirty="0" smtClean="0">
                <a:latin typeface="Europe" pitchFamily="2" charset="0"/>
                <a:ea typeface="Calibri" pitchFamily="34" charset="0"/>
                <a:cs typeface="Arial" panose="020B0604020202020204" pitchFamily="34" charset="0"/>
              </a:rPr>
              <a:t>автоматике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400" dirty="0">
                <a:latin typeface="Europe" pitchFamily="2" charset="0"/>
                <a:ea typeface="Calibri" pitchFamily="34" charset="0"/>
                <a:cs typeface="Arial" panose="020B0604020202020204" pitchFamily="34" charset="0"/>
              </a:rPr>
              <a:t>Инженер в области капитального строительства</a:t>
            </a:r>
          </a:p>
          <a:p>
            <a:endParaRPr lang="ru-RU" sz="1400" dirty="0">
              <a:latin typeface="Europe" pitchFamily="2" charset="0"/>
              <a:ea typeface="Calibri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02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0789" y="184666"/>
            <a:ext cx="8388350" cy="732507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b="1" dirty="0">
                <a:latin typeface="Europe" panose="020B7200000000000000" pitchFamily="34" charset="0"/>
              </a:rPr>
              <a:t/>
            </a:r>
            <a:br>
              <a:rPr lang="ru-RU" b="1" dirty="0">
                <a:latin typeface="Europe" panose="020B7200000000000000" pitchFamily="34" charset="0"/>
              </a:rPr>
            </a:br>
            <a:r>
              <a:rPr lang="ru-RU" b="1" dirty="0">
                <a:latin typeface="Europe" panose="020B7200000000000000" pitchFamily="34" charset="0"/>
              </a:rPr>
              <a:t/>
            </a:r>
            <a:br>
              <a:rPr lang="ru-RU" b="1" dirty="0">
                <a:latin typeface="Europe" panose="020B7200000000000000" pitchFamily="34" charset="0"/>
              </a:rPr>
            </a:br>
            <a:r>
              <a:rPr lang="ru-RU" sz="2000" b="1" u="sng" dirty="0">
                <a:latin typeface="Europe" pitchFamily="2" charset="0"/>
              </a:rPr>
              <a:t>Оператор технологических установок 4 разряда</a:t>
            </a:r>
            <a:r>
              <a:rPr lang="ru-RU" b="1" dirty="0">
                <a:solidFill>
                  <a:prstClr val="black"/>
                </a:solidFill>
                <a:latin typeface="Europe" pitchFamily="34" charset="0"/>
                <a:cs typeface="Arial" charset="0"/>
              </a:rPr>
              <a:t/>
            </a:r>
            <a:br>
              <a:rPr lang="ru-RU" b="1" dirty="0">
                <a:solidFill>
                  <a:prstClr val="black"/>
                </a:solidFill>
                <a:latin typeface="Europe" pitchFamily="34" charset="0"/>
                <a:cs typeface="Arial" charset="0"/>
              </a:rPr>
            </a:br>
            <a:endParaRPr lang="ru-RU" dirty="0">
              <a:latin typeface="Europe" panose="020B7200000000000000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4264" y="980728"/>
            <a:ext cx="9038614" cy="5375622"/>
          </a:xfrm>
        </p:spPr>
        <p:txBody>
          <a:bodyPr/>
          <a:lstStyle/>
          <a:p>
            <a:pPr marL="0" lvl="0" indent="0" algn="just" eaLnBrk="1" hangingPunct="1">
              <a:spcBef>
                <a:spcPct val="0"/>
              </a:spcBef>
              <a:buSzTx/>
              <a:buNone/>
            </a:pPr>
            <a:r>
              <a:rPr lang="ru-RU" sz="1500" b="1" dirty="0" smtClean="0">
                <a:solidFill>
                  <a:prstClr val="black"/>
                </a:solidFill>
                <a:latin typeface="Europe" pitchFamily="34" charset="0"/>
                <a:cs typeface="Arial" charset="0"/>
              </a:rPr>
              <a:t>Образование</a:t>
            </a:r>
            <a:r>
              <a:rPr lang="ru-RU" sz="1500" b="1" dirty="0">
                <a:solidFill>
                  <a:prstClr val="black"/>
                </a:solidFill>
                <a:latin typeface="Europe" pitchFamily="34" charset="0"/>
                <a:cs typeface="Arial" charset="0"/>
              </a:rPr>
              <a:t>:</a:t>
            </a:r>
          </a:p>
          <a:p>
            <a:pPr marL="0" lvl="0" indent="0" algn="just" eaLnBrk="1" hangingPunct="1">
              <a:spcBef>
                <a:spcPct val="0"/>
              </a:spcBef>
              <a:buSzTx/>
              <a:buNone/>
            </a:pPr>
            <a:r>
              <a:rPr lang="ru-RU" sz="1500" dirty="0" smtClean="0">
                <a:solidFill>
                  <a:schemeClr val="tx1"/>
                </a:solidFill>
                <a:latin typeface="Europe" pitchFamily="34" charset="0"/>
                <a:cs typeface="Arial" charset="0"/>
              </a:rPr>
              <a:t>- Высшее или среднее профессиональное образование</a:t>
            </a:r>
          </a:p>
          <a:p>
            <a:pPr marL="0" indent="0" algn="just" eaLnBrk="1" hangingPunct="1">
              <a:spcBef>
                <a:spcPct val="0"/>
              </a:spcBef>
              <a:buSzTx/>
              <a:buNone/>
            </a:pPr>
            <a:r>
              <a:rPr lang="ru-RU" sz="1500" dirty="0" smtClean="0">
                <a:solidFill>
                  <a:schemeClr val="tx1"/>
                </a:solidFill>
                <a:latin typeface="Europe" pitchFamily="34" charset="0"/>
                <a:cs typeface="Arial" charset="0"/>
              </a:rPr>
              <a:t>- </a:t>
            </a:r>
            <a:r>
              <a:rPr lang="ru-RU" sz="1500" dirty="0">
                <a:solidFill>
                  <a:schemeClr val="tx1"/>
                </a:solidFill>
                <a:latin typeface="Europe" pitchFamily="34" charset="0"/>
                <a:cs typeface="Arial" charset="0"/>
              </a:rPr>
              <a:t>К</a:t>
            </a:r>
            <a:r>
              <a:rPr lang="ru-RU" sz="1500" dirty="0" smtClean="0">
                <a:solidFill>
                  <a:schemeClr val="tx1"/>
                </a:solidFill>
                <a:latin typeface="Europe" pitchFamily="34" charset="0"/>
                <a:cs typeface="Arial" charset="0"/>
              </a:rPr>
              <a:t>валификационное удостоверение                        </a:t>
            </a:r>
          </a:p>
          <a:p>
            <a:pPr marL="0" indent="0" algn="just" eaLnBrk="1" hangingPunct="1">
              <a:spcBef>
                <a:spcPct val="0"/>
              </a:spcBef>
              <a:buSzTx/>
              <a:buNone/>
            </a:pPr>
            <a:r>
              <a:rPr lang="ru-RU" sz="1500" dirty="0" smtClean="0">
                <a:solidFill>
                  <a:schemeClr val="tx1"/>
                </a:solidFill>
                <a:latin typeface="Europe" pitchFamily="34" charset="0"/>
                <a:cs typeface="Arial" charset="0"/>
              </a:rPr>
              <a:t>«Оператор технологических установок </a:t>
            </a:r>
            <a:r>
              <a:rPr lang="ru-RU" sz="1500" dirty="0">
                <a:solidFill>
                  <a:schemeClr val="tx1"/>
                </a:solidFill>
                <a:latin typeface="Europe" pitchFamily="34" charset="0"/>
                <a:cs typeface="Arial" charset="0"/>
              </a:rPr>
              <a:t>4 разряда</a:t>
            </a:r>
            <a:r>
              <a:rPr lang="ru-RU" sz="1500" dirty="0" smtClean="0">
                <a:solidFill>
                  <a:schemeClr val="tx1"/>
                </a:solidFill>
                <a:latin typeface="Europe" pitchFamily="34" charset="0"/>
                <a:cs typeface="Arial" charset="0"/>
              </a:rPr>
              <a:t>»</a:t>
            </a:r>
          </a:p>
          <a:p>
            <a:pPr marL="0" lvl="0" indent="0" algn="just" eaLnBrk="1" hangingPunct="1">
              <a:spcBef>
                <a:spcPct val="0"/>
              </a:spcBef>
              <a:buSzTx/>
              <a:buNone/>
            </a:pPr>
            <a:endParaRPr lang="ru-RU" sz="1500" dirty="0" smtClean="0">
              <a:solidFill>
                <a:prstClr val="black"/>
              </a:solidFill>
              <a:latin typeface="Europe" pitchFamily="34" charset="0"/>
              <a:cs typeface="Arial" charset="0"/>
            </a:endParaRPr>
          </a:p>
          <a:p>
            <a:pPr marL="0" lvl="0" indent="0" algn="just" eaLnBrk="1" hangingPunct="1">
              <a:spcBef>
                <a:spcPct val="0"/>
              </a:spcBef>
              <a:buSzTx/>
              <a:buNone/>
            </a:pPr>
            <a:r>
              <a:rPr lang="ru-RU" sz="1500" b="1" dirty="0" smtClean="0">
                <a:solidFill>
                  <a:prstClr val="black"/>
                </a:solidFill>
                <a:latin typeface="Europe" pitchFamily="34" charset="0"/>
                <a:cs typeface="Arial" charset="0"/>
              </a:rPr>
              <a:t>Опыт </a:t>
            </a:r>
            <a:r>
              <a:rPr lang="ru-RU" sz="1500" b="1" dirty="0">
                <a:solidFill>
                  <a:prstClr val="black"/>
                </a:solidFill>
                <a:latin typeface="Europe" pitchFamily="34" charset="0"/>
                <a:cs typeface="Arial" charset="0"/>
              </a:rPr>
              <a:t>работы:</a:t>
            </a:r>
          </a:p>
          <a:p>
            <a:pPr marL="0" lvl="0" indent="0" algn="just" eaLnBrk="1" hangingPunct="1">
              <a:spcBef>
                <a:spcPct val="0"/>
              </a:spcBef>
              <a:buSzTx/>
              <a:buNone/>
            </a:pPr>
            <a:r>
              <a:rPr lang="ru-RU" sz="1500" dirty="0" smtClean="0">
                <a:solidFill>
                  <a:prstClr val="black"/>
                </a:solidFill>
                <a:latin typeface="Europe" pitchFamily="34" charset="0"/>
                <a:cs typeface="Arial" charset="0"/>
              </a:rPr>
              <a:t>Без требований к стажу</a:t>
            </a:r>
          </a:p>
          <a:p>
            <a:pPr marL="0" lvl="0" indent="0" algn="just" eaLnBrk="1" hangingPunct="1">
              <a:spcBef>
                <a:spcPct val="0"/>
              </a:spcBef>
              <a:buSzTx/>
              <a:buNone/>
            </a:pPr>
            <a:endParaRPr lang="ru-RU" sz="1500" dirty="0" smtClean="0">
              <a:solidFill>
                <a:prstClr val="black"/>
              </a:solidFill>
              <a:latin typeface="Europe" pitchFamily="34" charset="0"/>
              <a:cs typeface="Arial" charset="0"/>
            </a:endParaRPr>
          </a:p>
          <a:p>
            <a:pPr marL="0" lvl="0" indent="0" algn="just" eaLnBrk="1" hangingPunct="1">
              <a:spcBef>
                <a:spcPct val="0"/>
              </a:spcBef>
              <a:buSzTx/>
              <a:buNone/>
            </a:pPr>
            <a:r>
              <a:rPr lang="ru-RU" sz="1500" b="1" dirty="0" smtClean="0">
                <a:solidFill>
                  <a:prstClr val="black"/>
                </a:solidFill>
                <a:latin typeface="Europe" pitchFamily="34" charset="0"/>
                <a:cs typeface="Arial" charset="0"/>
              </a:rPr>
              <a:t>Знания </a:t>
            </a:r>
            <a:r>
              <a:rPr lang="ru-RU" sz="1500" b="1" dirty="0">
                <a:solidFill>
                  <a:prstClr val="black"/>
                </a:solidFill>
                <a:latin typeface="Europe" pitchFamily="34" charset="0"/>
                <a:cs typeface="Arial" charset="0"/>
              </a:rPr>
              <a:t>и навыки: </a:t>
            </a:r>
          </a:p>
          <a:p>
            <a:pPr lvl="0" algn="just" eaLnBrk="1" hangingPunct="1">
              <a:spcBef>
                <a:spcPct val="0"/>
              </a:spcBef>
              <a:buSzTx/>
              <a:buFontTx/>
              <a:buChar char="-"/>
            </a:pPr>
            <a:r>
              <a:rPr lang="ru-RU" sz="1500" dirty="0" smtClean="0">
                <a:solidFill>
                  <a:prstClr val="black"/>
                </a:solidFill>
                <a:latin typeface="Europe" pitchFamily="34" charset="0"/>
                <a:cs typeface="Arial" charset="0"/>
              </a:rPr>
              <a:t>Основы переработки нефти. </a:t>
            </a:r>
          </a:p>
          <a:p>
            <a:pPr marL="0" lvl="0" indent="0" algn="just" eaLnBrk="1" hangingPunct="1">
              <a:spcBef>
                <a:spcPct val="0"/>
              </a:spcBef>
              <a:buSzTx/>
              <a:buNone/>
            </a:pPr>
            <a:r>
              <a:rPr lang="ru-RU" sz="1500" dirty="0" smtClean="0">
                <a:solidFill>
                  <a:prstClr val="black"/>
                </a:solidFill>
                <a:latin typeface="Europe" pitchFamily="34" charset="0"/>
                <a:cs typeface="Arial" charset="0"/>
              </a:rPr>
              <a:t>Теоретические основы технологического процесса</a:t>
            </a:r>
          </a:p>
          <a:p>
            <a:pPr lvl="0" algn="just" eaLnBrk="1" hangingPunct="1">
              <a:spcBef>
                <a:spcPct val="0"/>
              </a:spcBef>
              <a:buSzTx/>
              <a:buFontTx/>
              <a:buChar char="-"/>
            </a:pPr>
            <a:r>
              <a:rPr lang="ru-RU" sz="1500" dirty="0" smtClean="0">
                <a:solidFill>
                  <a:prstClr val="black"/>
                </a:solidFill>
                <a:latin typeface="Europe" pitchFamily="34" charset="0"/>
                <a:cs typeface="Arial" charset="0"/>
              </a:rPr>
              <a:t>Знание базовых методов и приемов </a:t>
            </a:r>
          </a:p>
          <a:p>
            <a:pPr marL="0" lvl="0" indent="0" algn="just" eaLnBrk="1" hangingPunct="1">
              <a:spcBef>
                <a:spcPct val="0"/>
              </a:spcBef>
              <a:buSzTx/>
              <a:buNone/>
            </a:pPr>
            <a:r>
              <a:rPr lang="ru-RU" sz="1500" dirty="0" smtClean="0">
                <a:solidFill>
                  <a:prstClr val="black"/>
                </a:solidFill>
                <a:latin typeface="Europe" pitchFamily="34" charset="0"/>
                <a:cs typeface="Arial" charset="0"/>
              </a:rPr>
              <a:t>обслуживания и нормальной </a:t>
            </a:r>
          </a:p>
          <a:p>
            <a:pPr marL="0" lvl="0" indent="0" algn="just" eaLnBrk="1" hangingPunct="1">
              <a:spcBef>
                <a:spcPct val="0"/>
              </a:spcBef>
              <a:buSzTx/>
              <a:buNone/>
            </a:pPr>
            <a:r>
              <a:rPr lang="ru-RU" sz="1500" dirty="0" smtClean="0">
                <a:solidFill>
                  <a:prstClr val="black"/>
                </a:solidFill>
                <a:latin typeface="Europe" pitchFamily="34" charset="0"/>
                <a:cs typeface="Arial" charset="0"/>
              </a:rPr>
              <a:t>эксплуатации технологического оборудования</a:t>
            </a:r>
          </a:p>
          <a:p>
            <a:pPr marL="0" lvl="0" indent="0" algn="just" eaLnBrk="1" hangingPunct="1">
              <a:spcBef>
                <a:spcPct val="0"/>
              </a:spcBef>
              <a:buSzTx/>
              <a:buNone/>
            </a:pPr>
            <a:endParaRPr lang="ru-RU" sz="1500" dirty="0" smtClean="0">
              <a:solidFill>
                <a:prstClr val="black"/>
              </a:solidFill>
              <a:latin typeface="Europe" pitchFamily="34" charset="0"/>
              <a:cs typeface="Arial" charset="0"/>
            </a:endParaRPr>
          </a:p>
          <a:p>
            <a:pPr marL="0" lvl="0" indent="0" algn="just" eaLnBrk="1" hangingPunct="1">
              <a:spcBef>
                <a:spcPct val="0"/>
              </a:spcBef>
              <a:buSzTx/>
              <a:buNone/>
            </a:pPr>
            <a:r>
              <a:rPr lang="ru-RU" sz="1500" dirty="0" smtClean="0">
                <a:solidFill>
                  <a:prstClr val="black"/>
                </a:solidFill>
                <a:latin typeface="Europe" pitchFamily="34" charset="0"/>
                <a:cs typeface="Arial" charset="0"/>
              </a:rPr>
              <a:t>Заработная плата </a:t>
            </a:r>
            <a:r>
              <a:rPr lang="ru-RU" sz="1500" dirty="0" smtClean="0">
                <a:solidFill>
                  <a:schemeClr val="tx1"/>
                </a:solidFill>
                <a:latin typeface="Europe" pitchFamily="34" charset="0"/>
                <a:cs typeface="Arial" charset="0"/>
              </a:rPr>
              <a:t>54 </a:t>
            </a:r>
            <a:r>
              <a:rPr lang="ru-RU" sz="1500" dirty="0">
                <a:solidFill>
                  <a:schemeClr val="tx1"/>
                </a:solidFill>
                <a:latin typeface="Europe" pitchFamily="34" charset="0"/>
                <a:cs typeface="Arial" charset="0"/>
              </a:rPr>
              <a:t>0</a:t>
            </a:r>
            <a:r>
              <a:rPr lang="ru-RU" sz="1500" dirty="0" smtClean="0">
                <a:solidFill>
                  <a:schemeClr val="tx1"/>
                </a:solidFill>
                <a:latin typeface="Europe" pitchFamily="34" charset="0"/>
                <a:cs typeface="Arial" charset="0"/>
              </a:rPr>
              <a:t>00 </a:t>
            </a:r>
            <a:r>
              <a:rPr lang="ru-RU" sz="1500" dirty="0" smtClean="0">
                <a:solidFill>
                  <a:prstClr val="black"/>
                </a:solidFill>
                <a:latin typeface="Europe" pitchFamily="34" charset="0"/>
                <a:cs typeface="Arial" charset="0"/>
              </a:rPr>
              <a:t>руб.</a:t>
            </a:r>
          </a:p>
          <a:p>
            <a:pPr marL="0" lvl="0" indent="0" algn="just" eaLnBrk="1" hangingPunct="1">
              <a:spcBef>
                <a:spcPct val="0"/>
              </a:spcBef>
              <a:buSzTx/>
              <a:buNone/>
            </a:pPr>
            <a:r>
              <a:rPr lang="ru-RU" sz="1500" dirty="0" smtClean="0">
                <a:solidFill>
                  <a:prstClr val="black"/>
                </a:solidFill>
                <a:latin typeface="Europe" pitchFamily="34" charset="0"/>
                <a:cs typeface="Arial" charset="0"/>
              </a:rPr>
              <a:t>Предоставление служебного жилья.</a:t>
            </a:r>
            <a:endParaRPr lang="ru-RU" sz="1500" dirty="0">
              <a:solidFill>
                <a:prstClr val="black"/>
              </a:solidFill>
              <a:latin typeface="Europe" pitchFamily="34" charset="0"/>
              <a:cs typeface="Arial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59241FC-620E-4B9F-AC82-898CE14FC30D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3503" y="1095370"/>
            <a:ext cx="3810411" cy="565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19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952" y="1676805"/>
            <a:ext cx="5313040" cy="3542027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04528" y="116632"/>
            <a:ext cx="8388350" cy="73250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Europe" panose="020B7200000000000000" pitchFamily="34" charset="0"/>
              </a:rPr>
              <a:t/>
            </a:r>
            <a:br>
              <a:rPr lang="ru-RU" b="1" dirty="0">
                <a:latin typeface="Europe" panose="020B7200000000000000" pitchFamily="34" charset="0"/>
              </a:rPr>
            </a:br>
            <a:r>
              <a:rPr lang="ru-RU" b="1" dirty="0">
                <a:latin typeface="Europe" panose="020B7200000000000000" pitchFamily="34" charset="0"/>
              </a:rPr>
              <a:t/>
            </a:r>
            <a:br>
              <a:rPr lang="ru-RU" b="1" dirty="0">
                <a:latin typeface="Europe" panose="020B7200000000000000" pitchFamily="34" charset="0"/>
              </a:rPr>
            </a:br>
            <a:r>
              <a:rPr lang="ru-RU" sz="2000" b="1" u="sng" dirty="0">
                <a:latin typeface="Europe" pitchFamily="2" charset="0"/>
              </a:rPr>
              <a:t>Оператор товарный 4 разряда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0" y="980728"/>
            <a:ext cx="8193360" cy="5112568"/>
          </a:xfrm>
        </p:spPr>
        <p:txBody>
          <a:bodyPr/>
          <a:lstStyle/>
          <a:p>
            <a:pPr marL="0" lvl="0" indent="0" algn="just" eaLnBrk="1" hangingPunct="1">
              <a:spcBef>
                <a:spcPct val="0"/>
              </a:spcBef>
              <a:buSzTx/>
              <a:buNone/>
            </a:pPr>
            <a:r>
              <a:rPr lang="ru-RU" sz="1500" b="1" dirty="0" smtClean="0">
                <a:solidFill>
                  <a:prstClr val="black"/>
                </a:solidFill>
                <a:latin typeface="Europe" pitchFamily="34" charset="0"/>
                <a:cs typeface="Arial" charset="0"/>
              </a:rPr>
              <a:t>Образование</a:t>
            </a:r>
            <a:r>
              <a:rPr lang="ru-RU" sz="1500" b="1" dirty="0">
                <a:solidFill>
                  <a:prstClr val="black"/>
                </a:solidFill>
                <a:latin typeface="Europe" pitchFamily="34" charset="0"/>
                <a:cs typeface="Arial" charset="0"/>
              </a:rPr>
              <a:t>:</a:t>
            </a:r>
          </a:p>
          <a:p>
            <a:pPr marL="0" lvl="0" indent="0" algn="just" eaLnBrk="1" hangingPunct="1">
              <a:spcBef>
                <a:spcPct val="0"/>
              </a:spcBef>
              <a:buSzTx/>
              <a:buNone/>
            </a:pPr>
            <a:r>
              <a:rPr lang="ru-RU" sz="1500" dirty="0" smtClean="0">
                <a:solidFill>
                  <a:schemeClr val="tx1"/>
                </a:solidFill>
                <a:latin typeface="Europe" pitchFamily="34" charset="0"/>
                <a:cs typeface="Arial" charset="0"/>
              </a:rPr>
              <a:t>- Высшее или среднее профессиональное образование</a:t>
            </a:r>
          </a:p>
          <a:p>
            <a:pPr marL="0" indent="0" algn="just" eaLnBrk="1" hangingPunct="1">
              <a:spcBef>
                <a:spcPct val="0"/>
              </a:spcBef>
              <a:buSzTx/>
              <a:buNone/>
            </a:pPr>
            <a:r>
              <a:rPr lang="ru-RU" sz="1500" dirty="0" smtClean="0">
                <a:solidFill>
                  <a:schemeClr val="tx1"/>
                </a:solidFill>
                <a:latin typeface="Europe" pitchFamily="34" charset="0"/>
                <a:cs typeface="Arial" charset="0"/>
              </a:rPr>
              <a:t>- </a:t>
            </a:r>
            <a:r>
              <a:rPr lang="ru-RU" sz="1500" dirty="0">
                <a:solidFill>
                  <a:schemeClr val="tx1"/>
                </a:solidFill>
                <a:latin typeface="Europe" pitchFamily="34" charset="0"/>
                <a:cs typeface="Arial" charset="0"/>
              </a:rPr>
              <a:t>К</a:t>
            </a:r>
            <a:r>
              <a:rPr lang="ru-RU" sz="1500" dirty="0" smtClean="0">
                <a:solidFill>
                  <a:schemeClr val="tx1"/>
                </a:solidFill>
                <a:latin typeface="Europe" pitchFamily="34" charset="0"/>
                <a:cs typeface="Arial" charset="0"/>
              </a:rPr>
              <a:t>валификационное </a:t>
            </a:r>
            <a:r>
              <a:rPr lang="ru-RU" sz="1500" dirty="0">
                <a:solidFill>
                  <a:schemeClr val="tx1"/>
                </a:solidFill>
                <a:latin typeface="Europe" pitchFamily="34" charset="0"/>
                <a:cs typeface="Arial" charset="0"/>
              </a:rPr>
              <a:t>удостоверение </a:t>
            </a:r>
            <a:endParaRPr lang="ru-RU" sz="1500" dirty="0" smtClean="0">
              <a:solidFill>
                <a:schemeClr val="tx1"/>
              </a:solidFill>
              <a:latin typeface="Europe" pitchFamily="34" charset="0"/>
              <a:cs typeface="Arial" charset="0"/>
            </a:endParaRPr>
          </a:p>
          <a:p>
            <a:pPr marL="0" indent="0" algn="just" eaLnBrk="1" hangingPunct="1">
              <a:spcBef>
                <a:spcPct val="0"/>
              </a:spcBef>
              <a:buSzTx/>
              <a:buNone/>
            </a:pPr>
            <a:r>
              <a:rPr lang="ru-RU" sz="1500" dirty="0" smtClean="0">
                <a:solidFill>
                  <a:schemeClr val="tx1"/>
                </a:solidFill>
                <a:latin typeface="Europe" pitchFamily="34" charset="0"/>
                <a:cs typeface="Arial" charset="0"/>
              </a:rPr>
              <a:t>«Оператор товарный </a:t>
            </a:r>
            <a:r>
              <a:rPr lang="ru-RU" sz="1500" dirty="0">
                <a:solidFill>
                  <a:schemeClr val="tx1"/>
                </a:solidFill>
                <a:latin typeface="Europe" pitchFamily="34" charset="0"/>
                <a:cs typeface="Arial" charset="0"/>
              </a:rPr>
              <a:t>4 разряда»</a:t>
            </a:r>
          </a:p>
          <a:p>
            <a:pPr lvl="0" algn="just" eaLnBrk="1" hangingPunct="1">
              <a:spcBef>
                <a:spcPct val="0"/>
              </a:spcBef>
              <a:buSzTx/>
              <a:buFontTx/>
              <a:buChar char="-"/>
            </a:pPr>
            <a:endParaRPr lang="ru-RU" sz="1500" dirty="0">
              <a:solidFill>
                <a:prstClr val="black"/>
              </a:solidFill>
              <a:latin typeface="Europe" pitchFamily="34" charset="0"/>
              <a:cs typeface="Arial" charset="0"/>
            </a:endParaRPr>
          </a:p>
          <a:p>
            <a:pPr marL="0" lvl="0" indent="0" algn="just" eaLnBrk="1" hangingPunct="1">
              <a:spcBef>
                <a:spcPct val="0"/>
              </a:spcBef>
              <a:buSzTx/>
              <a:buNone/>
            </a:pPr>
            <a:r>
              <a:rPr lang="ru-RU" sz="1500" b="1" dirty="0">
                <a:solidFill>
                  <a:prstClr val="black"/>
                </a:solidFill>
                <a:latin typeface="Europe" pitchFamily="34" charset="0"/>
                <a:cs typeface="Arial" charset="0"/>
              </a:rPr>
              <a:t>Опыт работы:</a:t>
            </a:r>
          </a:p>
          <a:p>
            <a:pPr marL="0" lvl="0" indent="0" algn="just" eaLnBrk="1" hangingPunct="1">
              <a:spcBef>
                <a:spcPct val="0"/>
              </a:spcBef>
              <a:buSzTx/>
              <a:buNone/>
            </a:pPr>
            <a:r>
              <a:rPr lang="ru-RU" sz="1500" dirty="0" smtClean="0">
                <a:solidFill>
                  <a:prstClr val="black"/>
                </a:solidFill>
                <a:latin typeface="Europe" pitchFamily="34" charset="0"/>
                <a:cs typeface="Arial" charset="0"/>
              </a:rPr>
              <a:t>Без требований к стажу</a:t>
            </a:r>
            <a:endParaRPr lang="ru-RU" sz="1500" dirty="0">
              <a:solidFill>
                <a:prstClr val="black"/>
              </a:solidFill>
              <a:latin typeface="Europe" pitchFamily="34" charset="0"/>
              <a:cs typeface="Arial" charset="0"/>
            </a:endParaRPr>
          </a:p>
          <a:p>
            <a:pPr marL="0" lvl="0" indent="0" algn="just" eaLnBrk="1" hangingPunct="1">
              <a:spcBef>
                <a:spcPct val="0"/>
              </a:spcBef>
              <a:buSzTx/>
              <a:buNone/>
            </a:pPr>
            <a:endParaRPr lang="ru-RU" sz="1500" dirty="0">
              <a:solidFill>
                <a:prstClr val="black"/>
              </a:solidFill>
              <a:latin typeface="Europe" pitchFamily="34" charset="0"/>
              <a:cs typeface="Arial" charset="0"/>
            </a:endParaRPr>
          </a:p>
          <a:p>
            <a:pPr marL="0" lvl="0" indent="0" algn="just" eaLnBrk="1" hangingPunct="1">
              <a:spcBef>
                <a:spcPct val="0"/>
              </a:spcBef>
              <a:buSzTx/>
              <a:buNone/>
            </a:pPr>
            <a:r>
              <a:rPr lang="ru-RU" sz="1500" b="1" dirty="0">
                <a:solidFill>
                  <a:prstClr val="black"/>
                </a:solidFill>
                <a:latin typeface="Europe" pitchFamily="34" charset="0"/>
                <a:cs typeface="Arial" charset="0"/>
              </a:rPr>
              <a:t>Знания и навыки: </a:t>
            </a:r>
          </a:p>
          <a:p>
            <a:pPr lvl="0" algn="just" eaLnBrk="1" hangingPunct="1">
              <a:spcBef>
                <a:spcPct val="0"/>
              </a:spcBef>
              <a:buSzTx/>
              <a:buFontTx/>
              <a:buChar char="-"/>
            </a:pPr>
            <a:r>
              <a:rPr lang="ru-RU" sz="1500" dirty="0">
                <a:solidFill>
                  <a:prstClr val="black"/>
                </a:solidFill>
                <a:latin typeface="Europe" pitchFamily="34" charset="0"/>
                <a:cs typeface="Arial" charset="0"/>
              </a:rPr>
              <a:t>Знание </a:t>
            </a:r>
            <a:r>
              <a:rPr lang="ru-RU" sz="1500" dirty="0" smtClean="0">
                <a:solidFill>
                  <a:prstClr val="black"/>
                </a:solidFill>
                <a:latin typeface="Europe" pitchFamily="34" charset="0"/>
                <a:cs typeface="Arial" charset="0"/>
              </a:rPr>
              <a:t>правил перекачивания вязких и </a:t>
            </a:r>
          </a:p>
          <a:p>
            <a:pPr marL="0" lvl="0" indent="0" algn="just" eaLnBrk="1" hangingPunct="1">
              <a:spcBef>
                <a:spcPct val="0"/>
              </a:spcBef>
              <a:buSzTx/>
              <a:buNone/>
            </a:pPr>
            <a:r>
              <a:rPr lang="ru-RU" sz="1500" dirty="0" smtClean="0">
                <a:solidFill>
                  <a:prstClr val="black"/>
                </a:solidFill>
                <a:latin typeface="Europe" pitchFamily="34" charset="0"/>
                <a:cs typeface="Arial" charset="0"/>
              </a:rPr>
              <a:t>парафинистых нефтепродуктов</a:t>
            </a:r>
          </a:p>
          <a:p>
            <a:pPr lvl="0" algn="just" eaLnBrk="1" hangingPunct="1">
              <a:spcBef>
                <a:spcPct val="0"/>
              </a:spcBef>
              <a:buSzTx/>
              <a:buFontTx/>
              <a:buChar char="-"/>
            </a:pPr>
            <a:r>
              <a:rPr lang="ru-RU" sz="1500" dirty="0" smtClean="0">
                <a:solidFill>
                  <a:prstClr val="black"/>
                </a:solidFill>
                <a:latin typeface="Europe" pitchFamily="34" charset="0"/>
                <a:cs typeface="Arial" charset="0"/>
              </a:rPr>
              <a:t>Знание свойств нефти и нефтепродуктов </a:t>
            </a:r>
          </a:p>
          <a:p>
            <a:pPr lvl="0" algn="just" eaLnBrk="1" hangingPunct="1">
              <a:spcBef>
                <a:spcPct val="0"/>
              </a:spcBef>
              <a:buSzTx/>
              <a:buFontTx/>
              <a:buChar char="-"/>
            </a:pPr>
            <a:r>
              <a:rPr lang="ru-RU" sz="1500" dirty="0" smtClean="0">
                <a:solidFill>
                  <a:prstClr val="black"/>
                </a:solidFill>
                <a:latin typeface="Europe" pitchFamily="34" charset="0"/>
                <a:cs typeface="Arial" charset="0"/>
              </a:rPr>
              <a:t>Знание правил эксплуатации резервуаров</a:t>
            </a:r>
          </a:p>
          <a:p>
            <a:pPr marL="0" lvl="0" indent="0" algn="just" eaLnBrk="1" hangingPunct="1">
              <a:spcBef>
                <a:spcPct val="0"/>
              </a:spcBef>
              <a:buSzTx/>
              <a:buNone/>
            </a:pPr>
            <a:endParaRPr lang="ru-RU" sz="1500" dirty="0" smtClean="0">
              <a:solidFill>
                <a:prstClr val="black"/>
              </a:solidFill>
              <a:latin typeface="Europe" pitchFamily="34" charset="0"/>
              <a:cs typeface="Arial" charset="0"/>
            </a:endParaRPr>
          </a:p>
          <a:p>
            <a:pPr marL="0" lvl="0" indent="0" eaLnBrk="1" hangingPunct="1">
              <a:spcBef>
                <a:spcPct val="0"/>
              </a:spcBef>
              <a:buSzTx/>
              <a:buNone/>
            </a:pPr>
            <a:endParaRPr lang="ru-RU" sz="1500" dirty="0" smtClean="0">
              <a:solidFill>
                <a:prstClr val="black"/>
              </a:solidFill>
              <a:latin typeface="Europe" pitchFamily="34" charset="0"/>
              <a:cs typeface="Arial" charset="0"/>
            </a:endParaRPr>
          </a:p>
          <a:p>
            <a:pPr marL="0" lvl="0" indent="0" eaLnBrk="1" hangingPunct="1">
              <a:spcBef>
                <a:spcPct val="0"/>
              </a:spcBef>
              <a:buSzTx/>
              <a:buNone/>
            </a:pPr>
            <a:endParaRPr lang="ru-RU" sz="1500" dirty="0">
              <a:solidFill>
                <a:prstClr val="black"/>
              </a:solidFill>
              <a:latin typeface="Europe" pitchFamily="34" charset="0"/>
              <a:cs typeface="Arial" charset="0"/>
            </a:endParaRPr>
          </a:p>
          <a:p>
            <a:pPr marL="0" lvl="0" indent="0" eaLnBrk="1" hangingPunct="1">
              <a:spcBef>
                <a:spcPct val="0"/>
              </a:spcBef>
              <a:buSzTx/>
              <a:buNone/>
            </a:pPr>
            <a:r>
              <a:rPr lang="ru-RU" sz="1500" dirty="0">
                <a:solidFill>
                  <a:prstClr val="black"/>
                </a:solidFill>
                <a:latin typeface="Europe" pitchFamily="34" charset="0"/>
                <a:cs typeface="Arial" charset="0"/>
              </a:rPr>
              <a:t>Заработная плата от </a:t>
            </a:r>
            <a:r>
              <a:rPr lang="ru-RU" sz="1500" dirty="0" smtClean="0">
                <a:solidFill>
                  <a:schemeClr val="tx1"/>
                </a:solidFill>
                <a:latin typeface="Europe" pitchFamily="34" charset="0"/>
                <a:cs typeface="Arial" charset="0"/>
              </a:rPr>
              <a:t>52 700 </a:t>
            </a:r>
            <a:r>
              <a:rPr lang="ru-RU" sz="1500" dirty="0" smtClean="0">
                <a:solidFill>
                  <a:prstClr val="black"/>
                </a:solidFill>
                <a:latin typeface="Europe" pitchFamily="34" charset="0"/>
                <a:cs typeface="Arial" charset="0"/>
              </a:rPr>
              <a:t>руб.</a:t>
            </a:r>
            <a:endParaRPr lang="ru-RU" sz="1500" dirty="0">
              <a:solidFill>
                <a:prstClr val="black"/>
              </a:solidFill>
              <a:latin typeface="Europe" pitchFamily="34" charset="0"/>
              <a:cs typeface="Arial" charset="0"/>
            </a:endParaRPr>
          </a:p>
          <a:p>
            <a:pPr marL="0" lvl="0" indent="0" eaLnBrk="1" hangingPunct="1">
              <a:spcBef>
                <a:spcPct val="0"/>
              </a:spcBef>
              <a:buSzTx/>
              <a:buNone/>
            </a:pPr>
            <a:r>
              <a:rPr lang="ru-RU" sz="1500" dirty="0" smtClean="0">
                <a:solidFill>
                  <a:prstClr val="black"/>
                </a:solidFill>
                <a:latin typeface="Europe" pitchFamily="34" charset="0"/>
                <a:cs typeface="Arial" charset="0"/>
              </a:rPr>
              <a:t>Предоставление </a:t>
            </a:r>
            <a:r>
              <a:rPr lang="ru-RU" sz="1500" dirty="0">
                <a:solidFill>
                  <a:prstClr val="black"/>
                </a:solidFill>
                <a:latin typeface="Europe" pitchFamily="34" charset="0"/>
                <a:cs typeface="Arial" charset="0"/>
              </a:rPr>
              <a:t>служебного жилья</a:t>
            </a:r>
            <a:r>
              <a:rPr lang="ru-RU" sz="1500" dirty="0" smtClean="0">
                <a:solidFill>
                  <a:prstClr val="black"/>
                </a:solidFill>
                <a:latin typeface="Europe" pitchFamily="34" charset="0"/>
                <a:cs typeface="Arial" charset="0"/>
              </a:rPr>
              <a:t>.</a:t>
            </a:r>
            <a:endParaRPr lang="ru-RU" sz="1500" dirty="0">
              <a:solidFill>
                <a:prstClr val="black"/>
              </a:solidFill>
              <a:latin typeface="Europe" pitchFamily="34" charset="0"/>
              <a:cs typeface="Arial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81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ООО «РН-Туапсинский НПЗ»</a:t>
            </a:r>
            <a:endParaRPr lang="ru-RU" b="1" dirty="0"/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272480" y="4077071"/>
            <a:ext cx="9138543" cy="2049251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1600" dirty="0" smtClean="0">
                <a:solidFill>
                  <a:schemeClr val="tx1"/>
                </a:solidFill>
              </a:rPr>
              <a:t>ООО «РН-Туапсинский нефтеперерабатывающий завод» – предприятие с 95-летней историей, </a:t>
            </a:r>
            <a:r>
              <a:rPr lang="ru-RU" sz="1600" dirty="0">
                <a:solidFill>
                  <a:schemeClr val="tx1"/>
                </a:solidFill>
              </a:rPr>
              <a:t>я</a:t>
            </a:r>
            <a:r>
              <a:rPr lang="ru-RU" sz="1600" dirty="0" smtClean="0">
                <a:solidFill>
                  <a:schemeClr val="tx1"/>
                </a:solidFill>
              </a:rPr>
              <a:t>вляется частью вертикально-интегрированной компании Роснефть. Это единственный российский НПЗ, расположенный на побережье Черного моря, а также один из старейших: он был введен в эксплуатацию в 1929году.</a:t>
            </a:r>
          </a:p>
          <a:p>
            <a:pPr algn="just"/>
            <a:r>
              <a:rPr lang="ru-RU" sz="1600" dirty="0" smtClean="0">
                <a:solidFill>
                  <a:schemeClr val="tx1"/>
                </a:solidFill>
              </a:rPr>
              <a:t>Мощности Туапсинского НПЗ позволяют перерабатывать до 12 млн. тонн нефти в год. Параллельно идет строительство новых высокотехнологичных установок. Этот грандиозный проект уникален и во многом не имеет аналогов в мировой и отечественной практике.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80" y="1052736"/>
            <a:ext cx="9361040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1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" b="11732"/>
          <a:stretch/>
        </p:blipFill>
        <p:spPr>
          <a:xfrm>
            <a:off x="5695432" y="1045253"/>
            <a:ext cx="4082105" cy="48320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4615" y="149256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u="sng" dirty="0">
                <a:solidFill>
                  <a:srgbClr val="3D464A"/>
                </a:solidFill>
                <a:latin typeface="Europe" pitchFamily="2" charset="0"/>
                <a:ea typeface="+mj-ea"/>
                <a:cs typeface="+mj-cs"/>
              </a:rPr>
              <a:t>Электромонтер по ремонту и обслуживанию электрооборудования 4 разряда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8464" y="1377682"/>
            <a:ext cx="554461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b="1" dirty="0" smtClean="0">
                <a:solidFill>
                  <a:prstClr val="black"/>
                </a:solidFill>
                <a:latin typeface="Europe" pitchFamily="34" charset="0"/>
              </a:rPr>
              <a:t>Образование: </a:t>
            </a:r>
          </a:p>
          <a:p>
            <a:pPr marL="285750" indent="-285750" algn="just">
              <a:buFontTx/>
              <a:buChar char="-"/>
            </a:pPr>
            <a:r>
              <a:rPr lang="ru-RU" sz="1500" dirty="0">
                <a:solidFill>
                  <a:prstClr val="black"/>
                </a:solidFill>
                <a:latin typeface="Europe" pitchFamily="34" charset="0"/>
              </a:rPr>
              <a:t>Среднее профессиональное </a:t>
            </a:r>
            <a:r>
              <a:rPr lang="ru-RU" sz="1500" dirty="0" smtClean="0">
                <a:solidFill>
                  <a:prstClr val="black"/>
                </a:solidFill>
                <a:latin typeface="Europe" pitchFamily="34" charset="0"/>
              </a:rPr>
              <a:t>образование</a:t>
            </a:r>
            <a:endParaRPr lang="ru-RU" sz="1500" dirty="0">
              <a:solidFill>
                <a:prstClr val="black"/>
              </a:solidFill>
              <a:latin typeface="Europe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1500" dirty="0" smtClean="0">
                <a:solidFill>
                  <a:prstClr val="black"/>
                </a:solidFill>
                <a:latin typeface="Europe" pitchFamily="34" charset="0"/>
              </a:rPr>
              <a:t>Обучение по программ подготовки и переподготовки рабочих.</a:t>
            </a:r>
          </a:p>
          <a:p>
            <a:pPr marL="285750" indent="-285750" algn="just">
              <a:buFontTx/>
              <a:buChar char="-"/>
            </a:pPr>
            <a:r>
              <a:rPr lang="ru-RU" sz="1500" dirty="0" smtClean="0">
                <a:solidFill>
                  <a:prstClr val="black"/>
                </a:solidFill>
                <a:latin typeface="Europe" pitchFamily="34" charset="0"/>
              </a:rPr>
              <a:t>Квалификационное удостоверение «Электромонтер по ремонту и обслуживанию электрооборудования технологических установок 4 разряда».</a:t>
            </a:r>
          </a:p>
          <a:p>
            <a:pPr algn="just"/>
            <a:r>
              <a:rPr lang="ru-RU" sz="1500" b="1" dirty="0" smtClean="0">
                <a:solidFill>
                  <a:prstClr val="black"/>
                </a:solidFill>
                <a:latin typeface="Europe" pitchFamily="34" charset="0"/>
              </a:rPr>
              <a:t>Знания и навыки:</a:t>
            </a:r>
          </a:p>
          <a:p>
            <a:pPr marL="285750" indent="-285750" algn="just">
              <a:buFontTx/>
              <a:buChar char="-"/>
            </a:pPr>
            <a:r>
              <a:rPr lang="ru-RU" sz="1500" dirty="0" smtClean="0">
                <a:solidFill>
                  <a:prstClr val="black"/>
                </a:solidFill>
                <a:latin typeface="Europe" pitchFamily="34" charset="0"/>
              </a:rPr>
              <a:t>Знание </a:t>
            </a:r>
            <a:r>
              <a:rPr lang="ru-RU" sz="1500" dirty="0">
                <a:solidFill>
                  <a:prstClr val="black"/>
                </a:solidFill>
                <a:latin typeface="Europe" pitchFamily="34" charset="0"/>
              </a:rPr>
              <a:t>устройства электроустановок, </a:t>
            </a:r>
            <a:r>
              <a:rPr lang="ru-RU" sz="1500" dirty="0" smtClean="0">
                <a:solidFill>
                  <a:prstClr val="black"/>
                </a:solidFill>
                <a:latin typeface="Europe" pitchFamily="34" charset="0"/>
              </a:rPr>
              <a:t>правил </a:t>
            </a:r>
            <a:r>
              <a:rPr lang="ru-RU" sz="1500" dirty="0">
                <a:solidFill>
                  <a:prstClr val="black"/>
                </a:solidFill>
                <a:latin typeface="Europe" pitchFamily="34" charset="0"/>
              </a:rPr>
              <a:t>их технической </a:t>
            </a:r>
            <a:r>
              <a:rPr lang="ru-RU" sz="1500" dirty="0" smtClean="0">
                <a:solidFill>
                  <a:prstClr val="black"/>
                </a:solidFill>
                <a:latin typeface="Europe" pitchFamily="34" charset="0"/>
              </a:rPr>
              <a:t>эксплуатации.</a:t>
            </a:r>
          </a:p>
          <a:p>
            <a:pPr marL="285750" indent="-285750" algn="just">
              <a:buFontTx/>
              <a:buChar char="-"/>
            </a:pPr>
            <a:r>
              <a:rPr lang="ru-RU" sz="1500" dirty="0" smtClean="0">
                <a:solidFill>
                  <a:prstClr val="black"/>
                </a:solidFill>
                <a:latin typeface="Europe" pitchFamily="34" charset="0"/>
              </a:rPr>
              <a:t>Знание требований </a:t>
            </a:r>
            <a:r>
              <a:rPr lang="ru-RU" sz="1500" dirty="0">
                <a:solidFill>
                  <a:prstClr val="black"/>
                </a:solidFill>
                <a:latin typeface="Europe" pitchFamily="34" charset="0"/>
              </a:rPr>
              <a:t>ГОСТов </a:t>
            </a:r>
            <a:r>
              <a:rPr lang="ru-RU" sz="1500" dirty="0" smtClean="0">
                <a:solidFill>
                  <a:prstClr val="black"/>
                </a:solidFill>
                <a:latin typeface="Europe" pitchFamily="34" charset="0"/>
              </a:rPr>
              <a:t>и нормативно-технической документации </a:t>
            </a:r>
            <a:r>
              <a:rPr lang="ru-RU" sz="1500" dirty="0">
                <a:solidFill>
                  <a:prstClr val="black"/>
                </a:solidFill>
                <a:latin typeface="Europe" pitchFamily="34" charset="0"/>
              </a:rPr>
              <a:t>по </a:t>
            </a:r>
            <a:r>
              <a:rPr lang="ru-RU" sz="1500" dirty="0" smtClean="0">
                <a:solidFill>
                  <a:prstClr val="black"/>
                </a:solidFill>
                <a:latin typeface="Europe" pitchFamily="34" charset="0"/>
              </a:rPr>
              <a:t>электрооборудованию</a:t>
            </a:r>
            <a:endParaRPr lang="ru-RU" sz="1500" dirty="0">
              <a:solidFill>
                <a:prstClr val="black"/>
              </a:solidFill>
              <a:latin typeface="Europe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1500" dirty="0">
                <a:solidFill>
                  <a:prstClr val="black"/>
                </a:solidFill>
                <a:latin typeface="Europe" pitchFamily="34" charset="0"/>
              </a:rPr>
              <a:t>З</a:t>
            </a:r>
            <a:r>
              <a:rPr lang="ru-RU" sz="1500" dirty="0" smtClean="0">
                <a:solidFill>
                  <a:prstClr val="black"/>
                </a:solidFill>
                <a:latin typeface="Europe" pitchFamily="34" charset="0"/>
              </a:rPr>
              <a:t>нание </a:t>
            </a:r>
            <a:r>
              <a:rPr lang="ru-RU" sz="1500" dirty="0">
                <a:solidFill>
                  <a:prstClr val="black"/>
                </a:solidFill>
                <a:latin typeface="Europe" pitchFamily="34" charset="0"/>
              </a:rPr>
              <a:t>порядка ведения работ на высоте, в действующих </a:t>
            </a:r>
            <a:r>
              <a:rPr lang="ru-RU" sz="1500" dirty="0" smtClean="0">
                <a:solidFill>
                  <a:prstClr val="black"/>
                </a:solidFill>
                <a:latin typeface="Europe" pitchFamily="34" charset="0"/>
              </a:rPr>
              <a:t>электроустановках</a:t>
            </a:r>
          </a:p>
          <a:p>
            <a:pPr marL="285750" indent="-285750" algn="just">
              <a:buFontTx/>
              <a:buChar char="-"/>
            </a:pPr>
            <a:r>
              <a:rPr lang="ru-RU" sz="1500" dirty="0" smtClean="0">
                <a:solidFill>
                  <a:prstClr val="black"/>
                </a:solidFill>
                <a:latin typeface="Europe" pitchFamily="34" charset="0"/>
              </a:rPr>
              <a:t>Организация </a:t>
            </a:r>
            <a:r>
              <a:rPr lang="ru-RU" sz="1500" dirty="0">
                <a:solidFill>
                  <a:prstClr val="black"/>
                </a:solidFill>
                <a:latin typeface="Europe" pitchFamily="34" charset="0"/>
              </a:rPr>
              <a:t>и </a:t>
            </a:r>
            <a:r>
              <a:rPr lang="ru-RU" sz="1500" dirty="0" smtClean="0">
                <a:solidFill>
                  <a:prstClr val="black"/>
                </a:solidFill>
                <a:latin typeface="Europe" pitchFamily="34" charset="0"/>
              </a:rPr>
              <a:t>технология </a:t>
            </a:r>
            <a:r>
              <a:rPr lang="ru-RU" sz="1500" dirty="0">
                <a:solidFill>
                  <a:prstClr val="black"/>
                </a:solidFill>
                <a:latin typeface="Europe" pitchFamily="34" charset="0"/>
              </a:rPr>
              <a:t>ремонтных работ </a:t>
            </a:r>
            <a:r>
              <a:rPr lang="ru-RU" sz="1500" dirty="0" smtClean="0">
                <a:solidFill>
                  <a:prstClr val="black"/>
                </a:solidFill>
                <a:latin typeface="Europe" pitchFamily="34" charset="0"/>
              </a:rPr>
              <a:t>электрооборудования</a:t>
            </a:r>
          </a:p>
          <a:p>
            <a:pPr marL="285750" indent="-285750" algn="just">
              <a:buFontTx/>
              <a:buChar char="-"/>
            </a:pPr>
            <a:endParaRPr lang="ru-RU" sz="1500" dirty="0" smtClean="0">
              <a:solidFill>
                <a:prstClr val="black"/>
              </a:solidFill>
              <a:latin typeface="Europe" pitchFamily="34" charset="0"/>
            </a:endParaRPr>
          </a:p>
          <a:p>
            <a:pPr algn="just"/>
            <a:endParaRPr lang="ru-RU" sz="1500" dirty="0">
              <a:solidFill>
                <a:prstClr val="black"/>
              </a:solidFill>
              <a:latin typeface="Europe" pitchFamily="34" charset="0"/>
            </a:endParaRPr>
          </a:p>
          <a:p>
            <a:pPr algn="just"/>
            <a:r>
              <a:rPr lang="ru-RU" sz="1500" dirty="0" smtClean="0">
                <a:solidFill>
                  <a:prstClr val="black"/>
                </a:solidFill>
                <a:latin typeface="Europe" pitchFamily="34" charset="0"/>
              </a:rPr>
              <a:t>Заработная плата </a:t>
            </a:r>
            <a:r>
              <a:rPr lang="ru-RU" sz="1500" dirty="0" smtClean="0">
                <a:latin typeface="Europe" pitchFamily="34" charset="0"/>
              </a:rPr>
              <a:t>39 300 руб</a:t>
            </a:r>
            <a:r>
              <a:rPr lang="ru-RU" sz="1500" dirty="0" smtClean="0">
                <a:solidFill>
                  <a:prstClr val="black"/>
                </a:solidFill>
                <a:latin typeface="Europe" pitchFamily="34" charset="0"/>
              </a:rPr>
              <a:t>.</a:t>
            </a:r>
          </a:p>
          <a:p>
            <a:pPr algn="just"/>
            <a:r>
              <a:rPr lang="ru-RU" sz="1500" dirty="0">
                <a:solidFill>
                  <a:prstClr val="black"/>
                </a:solidFill>
                <a:latin typeface="Europe" pitchFamily="34" charset="0"/>
              </a:rPr>
              <a:t>Предоставление служебного жилья.</a:t>
            </a:r>
          </a:p>
        </p:txBody>
      </p:sp>
    </p:spTree>
    <p:extLst>
      <p:ext uri="{BB962C8B-B14F-4D97-AF65-F5344CB8AC3E}">
        <p14:creationId xmlns:p14="http://schemas.microsoft.com/office/powerpoint/2010/main" val="275551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04528" y="116632"/>
            <a:ext cx="8388350" cy="73250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Europe" panose="020B7200000000000000" pitchFamily="34" charset="0"/>
              </a:rPr>
              <a:t/>
            </a:r>
            <a:br>
              <a:rPr lang="ru-RU" b="1" dirty="0">
                <a:latin typeface="Europe" panose="020B7200000000000000" pitchFamily="34" charset="0"/>
              </a:rPr>
            </a:br>
            <a:r>
              <a:rPr lang="ru-RU" b="1" dirty="0">
                <a:latin typeface="Europe" panose="020B7200000000000000" pitchFamily="34" charset="0"/>
              </a:rPr>
              <a:t/>
            </a:r>
            <a:br>
              <a:rPr lang="ru-RU" b="1" dirty="0">
                <a:latin typeface="Europe" panose="020B7200000000000000" pitchFamily="34" charset="0"/>
              </a:rPr>
            </a:br>
            <a:r>
              <a:rPr lang="ru-RU" sz="2000" b="1" u="sng" dirty="0">
                <a:latin typeface="Europe" pitchFamily="2" charset="0"/>
              </a:rPr>
              <a:t>Инженер-лаборант и</a:t>
            </a:r>
            <a:br>
              <a:rPr lang="ru-RU" sz="2000" b="1" u="sng" dirty="0">
                <a:latin typeface="Europe" pitchFamily="2" charset="0"/>
              </a:rPr>
            </a:br>
            <a:r>
              <a:rPr lang="ru-RU" sz="2000" b="1" u="sng" dirty="0">
                <a:latin typeface="Europe" pitchFamily="2" charset="0"/>
              </a:rPr>
              <a:t>Лаборант химического анализа </a:t>
            </a:r>
            <a:br>
              <a:rPr lang="ru-RU" sz="2000" b="1" u="sng" dirty="0">
                <a:latin typeface="Europe" pitchFamily="2" charset="0"/>
              </a:rPr>
            </a:br>
            <a:endParaRPr lang="ru-RU" sz="2000" b="1" u="sng" dirty="0">
              <a:latin typeface="Europe" pitchFamily="2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0" y="980728"/>
            <a:ext cx="3728864" cy="5877271"/>
          </a:xfrm>
        </p:spPr>
        <p:txBody>
          <a:bodyPr/>
          <a:lstStyle/>
          <a:p>
            <a:pPr marL="0" lvl="0" indent="0" algn="just" eaLnBrk="1" hangingPunct="1">
              <a:spcBef>
                <a:spcPct val="0"/>
              </a:spcBef>
              <a:buSzTx/>
              <a:buNone/>
            </a:pPr>
            <a:r>
              <a:rPr lang="ru-RU" sz="1600" b="1" u="sng" dirty="0">
                <a:solidFill>
                  <a:schemeClr val="tx1"/>
                </a:solidFill>
                <a:latin typeface="Europe" panose="020B7200000000000000" pitchFamily="34" charset="0"/>
              </a:rPr>
              <a:t>Лаборант химического анализа </a:t>
            </a:r>
            <a:endParaRPr lang="ru-RU" sz="1600" b="1" u="sng" dirty="0" smtClean="0">
              <a:solidFill>
                <a:schemeClr val="tx1"/>
              </a:solidFill>
              <a:latin typeface="Europe" panose="020B7200000000000000" pitchFamily="34" charset="0"/>
            </a:endParaRPr>
          </a:p>
          <a:p>
            <a:pPr marL="0" lvl="0" indent="0" algn="just" eaLnBrk="1" hangingPunct="1">
              <a:spcBef>
                <a:spcPct val="0"/>
              </a:spcBef>
              <a:buSzTx/>
              <a:buNone/>
            </a:pPr>
            <a:r>
              <a:rPr lang="ru-RU" sz="1500" b="1" dirty="0" smtClean="0">
                <a:solidFill>
                  <a:prstClr val="black"/>
                </a:solidFill>
                <a:latin typeface="Europe" pitchFamily="34" charset="0"/>
                <a:cs typeface="Arial" charset="0"/>
              </a:rPr>
              <a:t>Образование</a:t>
            </a:r>
            <a:r>
              <a:rPr lang="ru-RU" sz="1500" b="1" dirty="0">
                <a:solidFill>
                  <a:prstClr val="black"/>
                </a:solidFill>
                <a:latin typeface="Europe" pitchFamily="34" charset="0"/>
                <a:cs typeface="Arial" charset="0"/>
              </a:rPr>
              <a:t>:</a:t>
            </a:r>
          </a:p>
          <a:p>
            <a:pPr lvl="0" algn="just" eaLnBrk="1" hangingPunct="1">
              <a:spcBef>
                <a:spcPct val="0"/>
              </a:spcBef>
              <a:buSzTx/>
              <a:buFontTx/>
              <a:buChar char="-"/>
            </a:pPr>
            <a:r>
              <a:rPr lang="ru-RU" sz="1500" dirty="0" smtClean="0">
                <a:solidFill>
                  <a:schemeClr val="tx1"/>
                </a:solidFill>
                <a:latin typeface="Europe" pitchFamily="34" charset="0"/>
                <a:cs typeface="Arial" charset="0"/>
              </a:rPr>
              <a:t>Высшее или среднее профессиональное образование</a:t>
            </a:r>
          </a:p>
          <a:p>
            <a:pPr marL="285750" indent="-285750" algn="just">
              <a:buFontTx/>
              <a:buChar char="-"/>
            </a:pPr>
            <a:r>
              <a:rPr lang="ru-RU" sz="1500" dirty="0">
                <a:solidFill>
                  <a:prstClr val="black"/>
                </a:solidFill>
                <a:latin typeface="Europe" pitchFamily="34" charset="0"/>
              </a:rPr>
              <a:t>Обучение по программ подготовки и переподготовки рабочих.</a:t>
            </a:r>
          </a:p>
          <a:p>
            <a:pPr algn="just" eaLnBrk="1" hangingPunct="1">
              <a:spcBef>
                <a:spcPct val="0"/>
              </a:spcBef>
              <a:buSzTx/>
              <a:buFontTx/>
              <a:buChar char="-"/>
            </a:pPr>
            <a:r>
              <a:rPr lang="ru-RU" sz="1500" dirty="0" smtClean="0">
                <a:solidFill>
                  <a:schemeClr val="tx1"/>
                </a:solidFill>
                <a:latin typeface="Europe" pitchFamily="34" charset="0"/>
                <a:cs typeface="Arial" charset="0"/>
              </a:rPr>
              <a:t>Квалификационное </a:t>
            </a:r>
            <a:r>
              <a:rPr lang="ru-RU" sz="1500" dirty="0">
                <a:solidFill>
                  <a:schemeClr val="tx1"/>
                </a:solidFill>
                <a:latin typeface="Europe" pitchFamily="34" charset="0"/>
                <a:cs typeface="Arial" charset="0"/>
              </a:rPr>
              <a:t>удостоверение </a:t>
            </a:r>
            <a:r>
              <a:rPr lang="ru-RU" sz="1500" dirty="0" smtClean="0">
                <a:solidFill>
                  <a:schemeClr val="tx1"/>
                </a:solidFill>
                <a:latin typeface="Europe" pitchFamily="34" charset="0"/>
                <a:cs typeface="Arial" charset="0"/>
              </a:rPr>
              <a:t>«Лаборант химического анализа»</a:t>
            </a:r>
            <a:endParaRPr lang="ru-RU" sz="1500" dirty="0">
              <a:solidFill>
                <a:prstClr val="black"/>
              </a:solidFill>
              <a:latin typeface="Europe" pitchFamily="34" charset="0"/>
              <a:cs typeface="Arial" charset="0"/>
            </a:endParaRPr>
          </a:p>
          <a:p>
            <a:pPr marL="0" lvl="0" indent="0" algn="just" eaLnBrk="1" hangingPunct="1">
              <a:spcBef>
                <a:spcPct val="0"/>
              </a:spcBef>
              <a:buSzTx/>
              <a:buNone/>
            </a:pPr>
            <a:r>
              <a:rPr lang="ru-RU" sz="1500" b="1" dirty="0">
                <a:solidFill>
                  <a:prstClr val="black"/>
                </a:solidFill>
                <a:latin typeface="Europe" pitchFamily="34" charset="0"/>
                <a:cs typeface="Arial" charset="0"/>
              </a:rPr>
              <a:t>Опыт работы:</a:t>
            </a:r>
          </a:p>
          <a:p>
            <a:pPr marL="0" lvl="0" indent="0" algn="just" eaLnBrk="1" hangingPunct="1">
              <a:spcBef>
                <a:spcPct val="0"/>
              </a:spcBef>
              <a:buSzTx/>
              <a:buNone/>
            </a:pPr>
            <a:r>
              <a:rPr lang="ru-RU" sz="1500" dirty="0" smtClean="0">
                <a:solidFill>
                  <a:prstClr val="black"/>
                </a:solidFill>
                <a:latin typeface="Europe" pitchFamily="34" charset="0"/>
                <a:cs typeface="Arial" charset="0"/>
              </a:rPr>
              <a:t>Без требований к стажу</a:t>
            </a:r>
            <a:endParaRPr lang="ru-RU" sz="1500" dirty="0">
              <a:solidFill>
                <a:prstClr val="black"/>
              </a:solidFill>
              <a:latin typeface="Europe" pitchFamily="34" charset="0"/>
              <a:cs typeface="Arial" charset="0"/>
            </a:endParaRPr>
          </a:p>
          <a:p>
            <a:pPr marL="0" lvl="0" indent="0" algn="just" eaLnBrk="1" hangingPunct="1">
              <a:spcBef>
                <a:spcPct val="0"/>
              </a:spcBef>
              <a:buSzTx/>
              <a:buNone/>
            </a:pPr>
            <a:r>
              <a:rPr lang="ru-RU" sz="1500" b="1" dirty="0">
                <a:solidFill>
                  <a:prstClr val="black"/>
                </a:solidFill>
                <a:latin typeface="Europe" pitchFamily="34" charset="0"/>
                <a:cs typeface="Arial" charset="0"/>
              </a:rPr>
              <a:t>Знания и навыки: </a:t>
            </a:r>
          </a:p>
          <a:p>
            <a:pPr lvl="0" algn="just" eaLnBrk="1" hangingPunct="1">
              <a:spcBef>
                <a:spcPct val="0"/>
              </a:spcBef>
              <a:buSzTx/>
              <a:buFontTx/>
              <a:buChar char="-"/>
            </a:pPr>
            <a:r>
              <a:rPr lang="ru-RU" sz="1500" dirty="0">
                <a:solidFill>
                  <a:prstClr val="black"/>
                </a:solidFill>
                <a:latin typeface="Europe" pitchFamily="34" charset="0"/>
                <a:cs typeface="Arial" charset="0"/>
              </a:rPr>
              <a:t>Знание физико-химических свойств применяемых </a:t>
            </a:r>
            <a:r>
              <a:rPr lang="ru-RU" sz="1500" dirty="0" smtClean="0">
                <a:solidFill>
                  <a:prstClr val="black"/>
                </a:solidFill>
                <a:latin typeface="Europe" pitchFamily="34" charset="0"/>
                <a:cs typeface="Arial" charset="0"/>
              </a:rPr>
              <a:t>веществ</a:t>
            </a:r>
            <a:endParaRPr lang="ru-RU" sz="1500" dirty="0">
              <a:solidFill>
                <a:prstClr val="black"/>
              </a:solidFill>
              <a:latin typeface="Europe" pitchFamily="34" charset="0"/>
              <a:cs typeface="Arial" charset="0"/>
            </a:endParaRPr>
          </a:p>
          <a:p>
            <a:pPr lvl="0" algn="just" eaLnBrk="1" hangingPunct="1">
              <a:spcBef>
                <a:spcPct val="0"/>
              </a:spcBef>
              <a:buSzTx/>
              <a:buFontTx/>
              <a:buChar char="-"/>
            </a:pPr>
            <a:r>
              <a:rPr lang="ru-RU" sz="1500" dirty="0">
                <a:solidFill>
                  <a:prstClr val="black"/>
                </a:solidFill>
                <a:latin typeface="Europe" pitchFamily="34" charset="0"/>
                <a:cs typeface="Arial" charset="0"/>
              </a:rPr>
              <a:t>Знание техники выполнения лабораторных </a:t>
            </a:r>
            <a:r>
              <a:rPr lang="ru-RU" sz="1500" dirty="0" smtClean="0">
                <a:solidFill>
                  <a:prstClr val="black"/>
                </a:solidFill>
                <a:latin typeface="Europe" pitchFamily="34" charset="0"/>
                <a:cs typeface="Arial" charset="0"/>
              </a:rPr>
              <a:t>работ</a:t>
            </a:r>
          </a:p>
          <a:p>
            <a:pPr marL="0" lvl="0" indent="0" algn="just" eaLnBrk="1" hangingPunct="1">
              <a:spcBef>
                <a:spcPct val="0"/>
              </a:spcBef>
              <a:buSzTx/>
              <a:buNone/>
            </a:pPr>
            <a:endParaRPr lang="ru-RU" sz="1500" dirty="0">
              <a:solidFill>
                <a:prstClr val="black"/>
              </a:solidFill>
              <a:latin typeface="Europe" pitchFamily="34" charset="0"/>
              <a:cs typeface="Arial" charset="0"/>
            </a:endParaRPr>
          </a:p>
          <a:p>
            <a:pPr marL="0" lvl="0" indent="0" algn="just" eaLnBrk="1" hangingPunct="1">
              <a:spcBef>
                <a:spcPct val="0"/>
              </a:spcBef>
              <a:buSzTx/>
              <a:buNone/>
            </a:pPr>
            <a:r>
              <a:rPr lang="ru-RU" sz="1500" dirty="0">
                <a:solidFill>
                  <a:prstClr val="black"/>
                </a:solidFill>
                <a:latin typeface="Europe" pitchFamily="34" charset="0"/>
                <a:cs typeface="Arial" charset="0"/>
              </a:rPr>
              <a:t>Заработная плата </a:t>
            </a:r>
            <a:r>
              <a:rPr lang="ru-RU" sz="1500" dirty="0" smtClean="0">
                <a:solidFill>
                  <a:schemeClr val="tx1"/>
                </a:solidFill>
                <a:latin typeface="Europe" pitchFamily="34" charset="0"/>
                <a:cs typeface="Arial" charset="0"/>
              </a:rPr>
              <a:t>52 700 </a:t>
            </a:r>
            <a:r>
              <a:rPr lang="ru-RU" sz="1500" dirty="0" smtClean="0">
                <a:solidFill>
                  <a:prstClr val="black"/>
                </a:solidFill>
                <a:latin typeface="Europe" pitchFamily="34" charset="0"/>
                <a:cs typeface="Arial" charset="0"/>
              </a:rPr>
              <a:t>руб</a:t>
            </a:r>
            <a:r>
              <a:rPr lang="ru-RU" sz="1500" dirty="0">
                <a:solidFill>
                  <a:prstClr val="black"/>
                </a:solidFill>
                <a:latin typeface="Europe" pitchFamily="34" charset="0"/>
                <a:cs typeface="Arial" charset="0"/>
              </a:rPr>
              <a:t>.</a:t>
            </a:r>
          </a:p>
          <a:p>
            <a:pPr marL="0" lvl="0" indent="0" algn="just" eaLnBrk="1" hangingPunct="1">
              <a:spcBef>
                <a:spcPct val="0"/>
              </a:spcBef>
              <a:buSzTx/>
              <a:buNone/>
            </a:pPr>
            <a:r>
              <a:rPr lang="ru-RU" sz="1500" dirty="0" smtClean="0">
                <a:solidFill>
                  <a:prstClr val="black"/>
                </a:solidFill>
                <a:latin typeface="Europe" pitchFamily="34" charset="0"/>
                <a:cs typeface="Arial" charset="0"/>
              </a:rPr>
              <a:t>Предоставление </a:t>
            </a:r>
            <a:r>
              <a:rPr lang="ru-RU" sz="1500" dirty="0">
                <a:solidFill>
                  <a:prstClr val="black"/>
                </a:solidFill>
                <a:latin typeface="Europe" pitchFamily="34" charset="0"/>
                <a:cs typeface="Arial" charset="0"/>
              </a:rPr>
              <a:t>служебного жилья</a:t>
            </a:r>
            <a:r>
              <a:rPr lang="ru-RU" sz="1500" dirty="0" smtClean="0">
                <a:solidFill>
                  <a:prstClr val="black"/>
                </a:solidFill>
                <a:latin typeface="Europe" pitchFamily="34" charset="0"/>
                <a:cs typeface="Arial" charset="0"/>
              </a:rPr>
              <a:t>.</a:t>
            </a:r>
            <a:endParaRPr lang="ru-RU" sz="1500" dirty="0">
              <a:solidFill>
                <a:prstClr val="black"/>
              </a:solidFill>
              <a:latin typeface="Europe" pitchFamily="34" charset="0"/>
              <a:cs typeface="Arial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864" y="4005239"/>
            <a:ext cx="4016896" cy="26779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69980" y="980728"/>
            <a:ext cx="5636020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 smtClean="0">
                <a:latin typeface="Europe" pitchFamily="2" charset="0"/>
              </a:rPr>
              <a:t>Инженер-лаборант</a:t>
            </a:r>
          </a:p>
          <a:p>
            <a:r>
              <a:rPr lang="ru-RU" sz="1500" b="1" dirty="0" smtClean="0">
                <a:solidFill>
                  <a:prstClr val="black"/>
                </a:solidFill>
                <a:latin typeface="Europe" pitchFamily="34" charset="0"/>
              </a:rPr>
              <a:t>Образование:</a:t>
            </a:r>
          </a:p>
          <a:p>
            <a:r>
              <a:rPr lang="ru-RU" sz="1600" dirty="0" smtClean="0">
                <a:latin typeface="Europe" pitchFamily="2" charset="0"/>
              </a:rPr>
              <a:t>- </a:t>
            </a:r>
            <a:r>
              <a:rPr lang="ru-RU" sz="1600" dirty="0">
                <a:latin typeface="Europe" pitchFamily="2" charset="0"/>
              </a:rPr>
              <a:t>В</a:t>
            </a:r>
            <a:r>
              <a:rPr lang="ru-RU" sz="1600" dirty="0" smtClean="0">
                <a:latin typeface="Europe" pitchFamily="2" charset="0"/>
              </a:rPr>
              <a:t>ысшее профессиональное образование </a:t>
            </a:r>
          </a:p>
          <a:p>
            <a:pPr lvl="0" algn="just"/>
            <a:r>
              <a:rPr lang="ru-RU" sz="1600" b="1" dirty="0">
                <a:solidFill>
                  <a:prstClr val="black"/>
                </a:solidFill>
                <a:latin typeface="Europe" pitchFamily="34" charset="0"/>
              </a:rPr>
              <a:t>Опыт работы:</a:t>
            </a:r>
          </a:p>
          <a:p>
            <a:pPr lvl="0" algn="just"/>
            <a:r>
              <a:rPr lang="ru-RU" sz="1600" dirty="0">
                <a:solidFill>
                  <a:prstClr val="black"/>
                </a:solidFill>
                <a:latin typeface="Europe" pitchFamily="34" charset="0"/>
              </a:rPr>
              <a:t>Без требований к </a:t>
            </a:r>
            <a:r>
              <a:rPr lang="ru-RU" sz="1600" dirty="0" smtClean="0">
                <a:solidFill>
                  <a:prstClr val="black"/>
                </a:solidFill>
                <a:latin typeface="Europe" pitchFamily="34" charset="0"/>
              </a:rPr>
              <a:t>стажу</a:t>
            </a:r>
            <a:endParaRPr lang="ru-RU" sz="1600" dirty="0">
              <a:solidFill>
                <a:prstClr val="black"/>
              </a:solidFill>
              <a:latin typeface="Europe" pitchFamily="34" charset="0"/>
            </a:endParaRPr>
          </a:p>
          <a:p>
            <a:pPr lvl="0"/>
            <a:r>
              <a:rPr lang="ru-RU" sz="1600" b="1" dirty="0">
                <a:solidFill>
                  <a:prstClr val="black"/>
                </a:solidFill>
                <a:latin typeface="Europe" pitchFamily="34" charset="0"/>
              </a:rPr>
              <a:t>Знания и навыки: </a:t>
            </a:r>
          </a:p>
          <a:p>
            <a:r>
              <a:rPr lang="ru-RU" sz="1600" dirty="0" smtClean="0">
                <a:latin typeface="Europe" pitchFamily="2" charset="0"/>
              </a:rPr>
              <a:t>- Знание техники выполнения испытаний, анализов </a:t>
            </a:r>
            <a:r>
              <a:rPr lang="ru-RU" sz="1600" dirty="0">
                <a:latin typeface="Europe" pitchFamily="2" charset="0"/>
              </a:rPr>
              <a:t>нефти, реагентов, промежуточных продуктов переработки нефти, товарной продукции предприятия в соответствии с </a:t>
            </a:r>
            <a:r>
              <a:rPr lang="ru-RU" sz="1600" dirty="0" smtClean="0">
                <a:latin typeface="Europe" pitchFamily="2" charset="0"/>
              </a:rPr>
              <a:t>регламентами испытаний и анализов</a:t>
            </a:r>
            <a:r>
              <a:rPr lang="ru-RU" sz="1600" dirty="0">
                <a:latin typeface="Europe" pitchFamily="2" charset="0"/>
              </a:rPr>
              <a:t>. </a:t>
            </a:r>
          </a:p>
          <a:p>
            <a:r>
              <a:rPr lang="ru-RU" sz="1600" dirty="0" smtClean="0">
                <a:latin typeface="Europe" pitchFamily="2" charset="0"/>
              </a:rPr>
              <a:t>- Навыки осуществления необходимых расчетов в ходе проведения анализов, испытаний </a:t>
            </a:r>
            <a:r>
              <a:rPr lang="ru-RU" sz="1600" dirty="0">
                <a:latin typeface="Europe" pitchFamily="2" charset="0"/>
              </a:rPr>
              <a:t>и </a:t>
            </a:r>
            <a:r>
              <a:rPr lang="ru-RU" sz="1600" dirty="0" smtClean="0">
                <a:latin typeface="Europe" pitchFamily="2" charset="0"/>
              </a:rPr>
              <a:t>исследований </a:t>
            </a:r>
          </a:p>
          <a:p>
            <a:endParaRPr lang="ru-RU" sz="1600" dirty="0">
              <a:latin typeface="Europe" pitchFamily="2" charset="0"/>
            </a:endParaRPr>
          </a:p>
          <a:p>
            <a:endParaRPr lang="ru-RU" sz="1600" dirty="0" smtClean="0">
              <a:latin typeface="Europe" pitchFamily="2" charset="0"/>
            </a:endParaRPr>
          </a:p>
          <a:p>
            <a:pPr lvl="0" algn="just"/>
            <a:r>
              <a:rPr lang="ru-RU" sz="1600" dirty="0">
                <a:latin typeface="Europe" pitchFamily="2" charset="0"/>
              </a:rPr>
              <a:t> </a:t>
            </a:r>
            <a:r>
              <a:rPr lang="ru-RU" sz="1600" dirty="0" smtClean="0">
                <a:latin typeface="Europe" pitchFamily="2" charset="0"/>
              </a:rPr>
              <a:t>                                                                         </a:t>
            </a:r>
            <a:r>
              <a:rPr lang="ru-RU" sz="1600" dirty="0">
                <a:solidFill>
                  <a:prstClr val="black"/>
                </a:solidFill>
                <a:latin typeface="Europe" pitchFamily="34" charset="0"/>
              </a:rPr>
              <a:t>Заработная </a:t>
            </a:r>
            <a:r>
              <a:rPr lang="ru-RU" sz="1600" dirty="0" smtClean="0">
                <a:solidFill>
                  <a:prstClr val="black"/>
                </a:solidFill>
                <a:latin typeface="Europe" pitchFamily="34" charset="0"/>
              </a:rPr>
              <a:t>плата</a:t>
            </a:r>
          </a:p>
          <a:p>
            <a:pPr lvl="0" algn="just"/>
            <a:r>
              <a:rPr lang="ru-RU" sz="1600" dirty="0">
                <a:solidFill>
                  <a:prstClr val="black"/>
                </a:solidFill>
                <a:latin typeface="Europe" pitchFamily="34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Europe" pitchFamily="34" charset="0"/>
              </a:rPr>
              <a:t>                                                                                56 600 </a:t>
            </a:r>
            <a:r>
              <a:rPr lang="ru-RU" sz="1600" dirty="0">
                <a:solidFill>
                  <a:prstClr val="black"/>
                </a:solidFill>
                <a:latin typeface="Europe" pitchFamily="34" charset="0"/>
              </a:rPr>
              <a:t>руб.</a:t>
            </a:r>
          </a:p>
          <a:p>
            <a:pPr lvl="0" algn="just"/>
            <a:r>
              <a:rPr lang="ru-RU" sz="1600" dirty="0" smtClean="0">
                <a:solidFill>
                  <a:prstClr val="black"/>
                </a:solidFill>
                <a:latin typeface="Europe" pitchFamily="34" charset="0"/>
              </a:rPr>
              <a:t>                                                                           Предоставление </a:t>
            </a:r>
          </a:p>
          <a:p>
            <a:pPr lvl="0" algn="just"/>
            <a:r>
              <a:rPr lang="ru-RU" sz="1600" dirty="0" smtClean="0">
                <a:solidFill>
                  <a:prstClr val="black"/>
                </a:solidFill>
                <a:latin typeface="Europe" pitchFamily="34" charset="0"/>
              </a:rPr>
              <a:t>                                                                          служебного </a:t>
            </a:r>
            <a:r>
              <a:rPr lang="ru-RU" sz="1600" dirty="0">
                <a:solidFill>
                  <a:prstClr val="black"/>
                </a:solidFill>
                <a:latin typeface="Europe" pitchFamily="34" charset="0"/>
              </a:rPr>
              <a:t>жилья.</a:t>
            </a:r>
          </a:p>
          <a:p>
            <a:endParaRPr lang="ru-RU" sz="1600" dirty="0" smtClean="0">
              <a:latin typeface="Europe" pitchFamily="2" charset="0"/>
            </a:endParaRPr>
          </a:p>
          <a:p>
            <a:endParaRPr lang="ru-RU" sz="1600" dirty="0">
              <a:latin typeface="Europ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29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9599" y="1196752"/>
            <a:ext cx="5183895" cy="34563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45956" y="245571"/>
            <a:ext cx="684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u="sng" dirty="0">
                <a:solidFill>
                  <a:srgbClr val="3D464A"/>
                </a:solidFill>
                <a:latin typeface="Europe" panose="020B7200000000000000" pitchFamily="34" charset="0"/>
                <a:ea typeface="+mj-ea"/>
                <a:cs typeface="+mj-cs"/>
              </a:rPr>
              <a:t>Инженер по автоматизированным системам управления технологическими процессами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974" y="1074069"/>
            <a:ext cx="9633520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b="1" dirty="0">
                <a:latin typeface="Europe" pitchFamily="34" charset="0"/>
              </a:rPr>
              <a:t>Образование:</a:t>
            </a:r>
            <a:r>
              <a:rPr lang="ru-RU" sz="1500" dirty="0">
                <a:latin typeface="Europe" pitchFamily="34" charset="0"/>
              </a:rPr>
              <a:t>  </a:t>
            </a:r>
          </a:p>
          <a:p>
            <a:pPr marL="285750" indent="-285750" algn="just">
              <a:buFontTx/>
              <a:buChar char="-"/>
            </a:pPr>
            <a:r>
              <a:rPr lang="ru-RU" sz="1500" dirty="0" smtClean="0">
                <a:latin typeface="Europe" pitchFamily="34" charset="0"/>
              </a:rPr>
              <a:t>Высшее профессиональное </a:t>
            </a:r>
            <a:r>
              <a:rPr lang="ru-RU" sz="1500" dirty="0">
                <a:latin typeface="Europe" pitchFamily="34" charset="0"/>
              </a:rPr>
              <a:t>(</a:t>
            </a:r>
            <a:r>
              <a:rPr lang="ru-RU" sz="1500" dirty="0" smtClean="0">
                <a:latin typeface="Europe" pitchFamily="34" charset="0"/>
              </a:rPr>
              <a:t>техническое) </a:t>
            </a:r>
          </a:p>
          <a:p>
            <a:pPr algn="just"/>
            <a:r>
              <a:rPr lang="ru-RU" sz="1500" dirty="0" smtClean="0">
                <a:latin typeface="Europe" pitchFamily="34" charset="0"/>
              </a:rPr>
              <a:t>образованием </a:t>
            </a:r>
            <a:r>
              <a:rPr lang="ru-RU" sz="1500" dirty="0">
                <a:latin typeface="Europe" pitchFamily="34" charset="0"/>
              </a:rPr>
              <a:t>по соответствующему </a:t>
            </a:r>
            <a:r>
              <a:rPr lang="ru-RU" sz="1500" dirty="0" smtClean="0">
                <a:latin typeface="Europe" pitchFamily="34" charset="0"/>
              </a:rPr>
              <a:t>профилю </a:t>
            </a:r>
          </a:p>
          <a:p>
            <a:pPr lvl="0" algn="just"/>
            <a:r>
              <a:rPr lang="ru-RU" sz="1500" b="1" dirty="0">
                <a:solidFill>
                  <a:prstClr val="black"/>
                </a:solidFill>
                <a:latin typeface="Europe" pitchFamily="34" charset="0"/>
              </a:rPr>
              <a:t>Опыт работы:</a:t>
            </a:r>
          </a:p>
          <a:p>
            <a:pPr lvl="0" algn="just"/>
            <a:r>
              <a:rPr lang="ru-RU" sz="1500" dirty="0">
                <a:solidFill>
                  <a:prstClr val="black"/>
                </a:solidFill>
                <a:latin typeface="Europe" pitchFamily="34" charset="0"/>
              </a:rPr>
              <a:t>Без требований к стажу</a:t>
            </a:r>
          </a:p>
          <a:p>
            <a:pPr algn="just"/>
            <a:r>
              <a:rPr lang="ru-RU" sz="1500" b="1" dirty="0" smtClean="0">
                <a:latin typeface="Europe" pitchFamily="34" charset="0"/>
              </a:rPr>
              <a:t>Знания </a:t>
            </a:r>
            <a:r>
              <a:rPr lang="ru-RU" sz="1500" b="1" dirty="0">
                <a:latin typeface="Europe" pitchFamily="34" charset="0"/>
              </a:rPr>
              <a:t>и навыки : </a:t>
            </a:r>
            <a:endParaRPr lang="ru-RU" sz="1500" dirty="0">
              <a:latin typeface="Europe" pitchFamily="34" charset="0"/>
            </a:endParaRPr>
          </a:p>
          <a:p>
            <a:pPr algn="just"/>
            <a:r>
              <a:rPr lang="ru-RU" sz="1500" dirty="0" smtClean="0">
                <a:latin typeface="Europe" pitchFamily="34" charset="0"/>
              </a:rPr>
              <a:t>- Чтение </a:t>
            </a:r>
            <a:r>
              <a:rPr lang="ru-RU" sz="1500" dirty="0">
                <a:latin typeface="Europe" pitchFamily="34" charset="0"/>
              </a:rPr>
              <a:t>чертежей и </a:t>
            </a:r>
            <a:r>
              <a:rPr lang="ru-RU" sz="1500" dirty="0" smtClean="0">
                <a:latin typeface="Europe" pitchFamily="34" charset="0"/>
              </a:rPr>
              <a:t>схем</a:t>
            </a:r>
          </a:p>
          <a:p>
            <a:pPr lvl="0" algn="just">
              <a:buFontTx/>
              <a:buChar char="-"/>
            </a:pPr>
            <a:r>
              <a:rPr lang="ru-RU" sz="1500" dirty="0" smtClean="0">
                <a:solidFill>
                  <a:prstClr val="black"/>
                </a:solidFill>
                <a:latin typeface="Europe" pitchFamily="34" charset="0"/>
              </a:rPr>
              <a:t> Работа </a:t>
            </a:r>
            <a:r>
              <a:rPr lang="ru-RU" sz="1500" dirty="0">
                <a:solidFill>
                  <a:prstClr val="black"/>
                </a:solidFill>
                <a:latin typeface="Europe" pitchFamily="34" charset="0"/>
              </a:rPr>
              <a:t>сетевых протоколов ТСР/</a:t>
            </a:r>
            <a:r>
              <a:rPr lang="en-US" sz="1500" dirty="0">
                <a:solidFill>
                  <a:prstClr val="black"/>
                </a:solidFill>
                <a:latin typeface="Europe" pitchFamily="34" charset="0"/>
              </a:rPr>
              <a:t>IP, </a:t>
            </a:r>
            <a:r>
              <a:rPr lang="en-US" sz="1500" dirty="0" err="1">
                <a:solidFill>
                  <a:prstClr val="black"/>
                </a:solidFill>
                <a:latin typeface="Europe" pitchFamily="34" charset="0"/>
              </a:rPr>
              <a:t>Profibus</a:t>
            </a:r>
            <a:r>
              <a:rPr lang="ru-RU" sz="1500" dirty="0">
                <a:solidFill>
                  <a:prstClr val="black"/>
                </a:solidFill>
                <a:latin typeface="Europe" pitchFamily="34" charset="0"/>
              </a:rPr>
              <a:t>,</a:t>
            </a:r>
            <a:r>
              <a:rPr lang="en-US" sz="1500" dirty="0">
                <a:solidFill>
                  <a:prstClr val="black"/>
                </a:solidFill>
                <a:latin typeface="Europe" pitchFamily="34" charset="0"/>
              </a:rPr>
              <a:t> </a:t>
            </a:r>
            <a:endParaRPr lang="ru-RU" sz="1500" dirty="0">
              <a:solidFill>
                <a:prstClr val="black"/>
              </a:solidFill>
              <a:latin typeface="Europe" pitchFamily="34" charset="0"/>
            </a:endParaRPr>
          </a:p>
          <a:p>
            <a:pPr lvl="0" algn="just"/>
            <a:r>
              <a:rPr lang="en-US" sz="1500" dirty="0" smtClean="0">
                <a:solidFill>
                  <a:prstClr val="black"/>
                </a:solidFill>
                <a:latin typeface="Europe" pitchFamily="34" charset="0"/>
              </a:rPr>
              <a:t>Modbus</a:t>
            </a:r>
            <a:endParaRPr lang="ru-RU" sz="1500" dirty="0" smtClean="0">
              <a:latin typeface="Europe" pitchFamily="34" charset="0"/>
            </a:endParaRPr>
          </a:p>
          <a:p>
            <a:pPr algn="just"/>
            <a:r>
              <a:rPr lang="ru-RU" sz="1500" dirty="0" smtClean="0">
                <a:latin typeface="Europe" pitchFamily="34" charset="0"/>
              </a:rPr>
              <a:t>- Составление </a:t>
            </a:r>
            <a:r>
              <a:rPr lang="ru-RU" sz="1500" dirty="0">
                <a:latin typeface="Europe" pitchFamily="34" charset="0"/>
              </a:rPr>
              <a:t>задания на </a:t>
            </a:r>
            <a:endParaRPr lang="ru-RU" sz="1500" dirty="0" smtClean="0">
              <a:latin typeface="Europe" pitchFamily="34" charset="0"/>
            </a:endParaRPr>
          </a:p>
          <a:p>
            <a:pPr algn="just"/>
            <a:r>
              <a:rPr lang="ru-RU" sz="1500" dirty="0" smtClean="0">
                <a:latin typeface="Europe" pitchFamily="34" charset="0"/>
              </a:rPr>
              <a:t>проектирование </a:t>
            </a:r>
            <a:r>
              <a:rPr lang="ru-RU" sz="1500" dirty="0">
                <a:latin typeface="Europe" pitchFamily="34" charset="0"/>
              </a:rPr>
              <a:t>автоматизированных систем </a:t>
            </a:r>
            <a:endParaRPr lang="ru-RU" sz="1500" dirty="0" smtClean="0">
              <a:latin typeface="Europe" pitchFamily="34" charset="0"/>
            </a:endParaRPr>
          </a:p>
          <a:p>
            <a:pPr algn="just"/>
            <a:r>
              <a:rPr lang="ru-RU" sz="1500" dirty="0" smtClean="0">
                <a:latin typeface="Europe" pitchFamily="34" charset="0"/>
              </a:rPr>
              <a:t>управления </a:t>
            </a:r>
            <a:r>
              <a:rPr lang="ru-RU" sz="1500" dirty="0">
                <a:latin typeface="Europe" pitchFamily="34" charset="0"/>
              </a:rPr>
              <a:t>технологическими </a:t>
            </a:r>
            <a:r>
              <a:rPr lang="ru-RU" sz="1500" dirty="0" smtClean="0">
                <a:latin typeface="Europe" pitchFamily="34" charset="0"/>
              </a:rPr>
              <a:t>процессами</a:t>
            </a:r>
          </a:p>
          <a:p>
            <a:pPr marL="285750" indent="-285750" algn="just">
              <a:buFontTx/>
              <a:buChar char="-"/>
            </a:pPr>
            <a:r>
              <a:rPr lang="ru-RU" sz="1500" dirty="0" smtClean="0">
                <a:latin typeface="Europe" pitchFamily="34" charset="0"/>
              </a:rPr>
              <a:t>Осуществление настройки </a:t>
            </a:r>
          </a:p>
          <a:p>
            <a:pPr algn="just"/>
            <a:r>
              <a:rPr lang="ru-RU" sz="1500" dirty="0" smtClean="0">
                <a:latin typeface="Europe" pitchFamily="34" charset="0"/>
              </a:rPr>
              <a:t>и </a:t>
            </a:r>
            <a:r>
              <a:rPr lang="ru-RU" sz="1500" dirty="0">
                <a:latin typeface="Europe" pitchFamily="34" charset="0"/>
              </a:rPr>
              <a:t>конфигурирование </a:t>
            </a:r>
            <a:r>
              <a:rPr lang="ru-RU" sz="1500" dirty="0" smtClean="0">
                <a:latin typeface="Europe" pitchFamily="34" charset="0"/>
              </a:rPr>
              <a:t>всех </a:t>
            </a:r>
            <a:r>
              <a:rPr lang="ru-RU" sz="1500" dirty="0">
                <a:latin typeface="Europe" pitchFamily="34" charset="0"/>
              </a:rPr>
              <a:t>электронных </a:t>
            </a:r>
            <a:endParaRPr lang="ru-RU" sz="1500" dirty="0" smtClean="0">
              <a:latin typeface="Europe" pitchFamily="34" charset="0"/>
            </a:endParaRPr>
          </a:p>
          <a:p>
            <a:pPr algn="just"/>
            <a:r>
              <a:rPr lang="ru-RU" sz="1500" dirty="0" smtClean="0">
                <a:latin typeface="Europe" pitchFamily="34" charset="0"/>
              </a:rPr>
              <a:t>приборов в </a:t>
            </a:r>
            <a:r>
              <a:rPr lang="ru-RU" sz="1500" dirty="0">
                <a:latin typeface="Europe" pitchFamily="34" charset="0"/>
              </a:rPr>
              <a:t>схемах автоматического </a:t>
            </a:r>
            <a:endParaRPr lang="ru-RU" sz="1500" dirty="0" smtClean="0">
              <a:latin typeface="Europe" pitchFamily="34" charset="0"/>
            </a:endParaRPr>
          </a:p>
          <a:p>
            <a:pPr algn="just"/>
            <a:r>
              <a:rPr lang="ru-RU" sz="1500" dirty="0" smtClean="0">
                <a:latin typeface="Europe" pitchFamily="34" charset="0"/>
              </a:rPr>
              <a:t>регулирования, сигнализаций </a:t>
            </a:r>
            <a:r>
              <a:rPr lang="ru-RU" sz="1500" dirty="0">
                <a:latin typeface="Europe" pitchFamily="34" charset="0"/>
              </a:rPr>
              <a:t>и </a:t>
            </a:r>
            <a:r>
              <a:rPr lang="ru-RU" sz="1500" dirty="0" smtClean="0">
                <a:latin typeface="Europe" pitchFamily="34" charset="0"/>
              </a:rPr>
              <a:t>блокировок</a:t>
            </a:r>
          </a:p>
          <a:p>
            <a:pPr marL="285750" indent="-285750" algn="just">
              <a:buFontTx/>
              <a:buChar char="-"/>
            </a:pPr>
            <a:r>
              <a:rPr lang="ru-RU" sz="1500" dirty="0" smtClean="0">
                <a:latin typeface="Europe" pitchFamily="34" charset="0"/>
              </a:rPr>
              <a:t>Настройка генераторов </a:t>
            </a:r>
            <a:r>
              <a:rPr lang="ru-RU" sz="1500" dirty="0">
                <a:latin typeface="Europe" pitchFamily="34" charset="0"/>
              </a:rPr>
              <a:t>баз данных </a:t>
            </a:r>
            <a:r>
              <a:rPr lang="ru-RU" sz="1500" dirty="0" smtClean="0">
                <a:latin typeface="Europe" pitchFamily="34" charset="0"/>
              </a:rPr>
              <a:t>пакетов </a:t>
            </a:r>
            <a:r>
              <a:rPr lang="ru-RU" sz="1500" dirty="0">
                <a:latin typeface="Europe" pitchFamily="34" charset="0"/>
              </a:rPr>
              <a:t>программного </a:t>
            </a:r>
            <a:r>
              <a:rPr lang="ru-RU" sz="1500" dirty="0" smtClean="0">
                <a:latin typeface="Europe" pitchFamily="34" charset="0"/>
              </a:rPr>
              <a:t>обеспечения. </a:t>
            </a:r>
          </a:p>
          <a:p>
            <a:pPr marL="285750" indent="-285750" algn="just">
              <a:buFontTx/>
              <a:buChar char="-"/>
            </a:pPr>
            <a:r>
              <a:rPr lang="ru-RU" sz="1500" dirty="0" smtClean="0">
                <a:latin typeface="Europe" pitchFamily="34" charset="0"/>
              </a:rPr>
              <a:t>Эксплуатация вычислительных станций </a:t>
            </a:r>
          </a:p>
          <a:p>
            <a:pPr marL="285750" indent="-285750" algn="just">
              <a:buFontTx/>
              <a:buChar char="-"/>
            </a:pPr>
            <a:r>
              <a:rPr lang="ru-RU" sz="1500" dirty="0" smtClean="0">
                <a:latin typeface="Europe" pitchFamily="34" charset="0"/>
              </a:rPr>
              <a:t>Проведение профилактических работ </a:t>
            </a:r>
            <a:r>
              <a:rPr lang="ru-RU" sz="1500" dirty="0">
                <a:latin typeface="Europe" pitchFamily="34" charset="0"/>
              </a:rPr>
              <a:t>в системах управления технологическими </a:t>
            </a:r>
            <a:r>
              <a:rPr lang="ru-RU" sz="1500" dirty="0" smtClean="0">
                <a:latin typeface="Europe" pitchFamily="34" charset="0"/>
              </a:rPr>
              <a:t>процессами</a:t>
            </a:r>
          </a:p>
          <a:p>
            <a:pPr marL="285750" indent="-285750" algn="just">
              <a:buFontTx/>
              <a:buChar char="-"/>
            </a:pPr>
            <a:r>
              <a:rPr lang="ru-RU" sz="1500" dirty="0" smtClean="0">
                <a:latin typeface="Europe" pitchFamily="34" charset="0"/>
              </a:rPr>
              <a:t>Контроль за эксплуатацией, техническим обслуживанием </a:t>
            </a:r>
            <a:r>
              <a:rPr lang="ru-RU" sz="1500" dirty="0">
                <a:latin typeface="Europe" pitchFamily="34" charset="0"/>
              </a:rPr>
              <a:t>средств автоматизации, сопровождение программного обеспечения АСУТП. </a:t>
            </a:r>
          </a:p>
          <a:p>
            <a:pPr algn="r"/>
            <a:r>
              <a:rPr lang="ru-RU" sz="1500" dirty="0">
                <a:latin typeface="Europe" pitchFamily="34" charset="0"/>
              </a:rPr>
              <a:t>Заработная плата </a:t>
            </a:r>
            <a:r>
              <a:rPr lang="ru-RU" sz="1500" dirty="0" smtClean="0">
                <a:latin typeface="Europe" pitchFamily="34" charset="0"/>
              </a:rPr>
              <a:t>55 800 руб.</a:t>
            </a:r>
          </a:p>
          <a:p>
            <a:pPr algn="r"/>
            <a:r>
              <a:rPr lang="ru-RU" sz="1500" dirty="0" smtClean="0">
                <a:latin typeface="Europe" pitchFamily="34" charset="0"/>
              </a:rPr>
              <a:t>Предоставление служебного жилья.</a:t>
            </a:r>
            <a:endParaRPr lang="ru-RU" sz="1500" dirty="0">
              <a:latin typeface="Europ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14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128" y="3429000"/>
            <a:ext cx="5612644" cy="32924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0091" y="116632"/>
            <a:ext cx="82809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rPr>
              <a:t/>
            </a:r>
            <a:br>
              <a:rPr lang="ru-RU" sz="1800" b="1" dirty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rPr>
            </a:br>
            <a:r>
              <a:rPr lang="ru-RU" sz="1600" b="1" u="sng" dirty="0">
                <a:solidFill>
                  <a:srgbClr val="3D464A"/>
                </a:solidFill>
                <a:latin typeface="Europe" panose="020B7200000000000000" pitchFamily="34" charset="0"/>
                <a:ea typeface="+mj-ea"/>
                <a:cs typeface="+mj-cs"/>
              </a:rPr>
              <a:t>Инженер по контрольно-измерительным приборам и автоматике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576" y="1095342"/>
            <a:ext cx="958995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b="1" dirty="0">
                <a:latin typeface="Europe" pitchFamily="34" charset="0"/>
              </a:rPr>
              <a:t>Образование:</a:t>
            </a:r>
            <a:r>
              <a:rPr lang="ru-RU" sz="1500" dirty="0">
                <a:latin typeface="Europe" pitchFamily="34" charset="0"/>
              </a:rPr>
              <a:t>  </a:t>
            </a:r>
          </a:p>
          <a:p>
            <a:pPr marL="285750" indent="-285750" algn="just">
              <a:buFontTx/>
              <a:buChar char="-"/>
            </a:pPr>
            <a:r>
              <a:rPr lang="ru-RU" sz="1500" dirty="0" smtClean="0">
                <a:latin typeface="Europe" pitchFamily="34" charset="0"/>
              </a:rPr>
              <a:t>Высшее профессиональное </a:t>
            </a:r>
            <a:r>
              <a:rPr lang="ru-RU" sz="1500" dirty="0">
                <a:latin typeface="Europe" pitchFamily="34" charset="0"/>
              </a:rPr>
              <a:t>(</a:t>
            </a:r>
            <a:r>
              <a:rPr lang="ru-RU" sz="1500" dirty="0" smtClean="0">
                <a:latin typeface="Europe" pitchFamily="34" charset="0"/>
              </a:rPr>
              <a:t>техническое) образование </a:t>
            </a:r>
            <a:r>
              <a:rPr lang="ru-RU" sz="1500" dirty="0">
                <a:latin typeface="Europe" pitchFamily="34" charset="0"/>
              </a:rPr>
              <a:t>по соответствующему </a:t>
            </a:r>
            <a:r>
              <a:rPr lang="ru-RU" sz="1500" dirty="0" smtClean="0">
                <a:latin typeface="Europe" pitchFamily="34" charset="0"/>
              </a:rPr>
              <a:t>профилю</a:t>
            </a:r>
          </a:p>
          <a:p>
            <a:pPr lvl="0" algn="just"/>
            <a:r>
              <a:rPr lang="ru-RU" sz="1500" b="1" dirty="0">
                <a:solidFill>
                  <a:prstClr val="black"/>
                </a:solidFill>
                <a:latin typeface="Europe" pitchFamily="34" charset="0"/>
              </a:rPr>
              <a:t>Опыт работы:</a:t>
            </a:r>
          </a:p>
          <a:p>
            <a:pPr lvl="0" algn="just"/>
            <a:r>
              <a:rPr lang="ru-RU" sz="1500" dirty="0">
                <a:solidFill>
                  <a:prstClr val="black"/>
                </a:solidFill>
                <a:latin typeface="Europe" pitchFamily="34" charset="0"/>
              </a:rPr>
              <a:t>Без требований к стажу</a:t>
            </a:r>
          </a:p>
          <a:p>
            <a:pPr algn="just"/>
            <a:endParaRPr lang="ru-RU" sz="1500" dirty="0">
              <a:latin typeface="Europe" pitchFamily="34" charset="0"/>
            </a:endParaRPr>
          </a:p>
          <a:p>
            <a:pPr algn="just"/>
            <a:r>
              <a:rPr lang="ru-RU" sz="1500" b="1" dirty="0" smtClean="0">
                <a:latin typeface="Europe" pitchFamily="34" charset="0"/>
              </a:rPr>
              <a:t>Знания </a:t>
            </a:r>
            <a:r>
              <a:rPr lang="ru-RU" sz="1500" b="1" dirty="0">
                <a:latin typeface="Europe" pitchFamily="34" charset="0"/>
              </a:rPr>
              <a:t>и навыки : </a:t>
            </a:r>
          </a:p>
          <a:p>
            <a:pPr marL="285750" indent="-285750" algn="just">
              <a:buFontTx/>
              <a:buChar char="-"/>
            </a:pPr>
            <a:r>
              <a:rPr lang="ru-RU" sz="1500" dirty="0">
                <a:latin typeface="Europe" pitchFamily="34" charset="0"/>
              </a:rPr>
              <a:t>Знание </a:t>
            </a:r>
            <a:r>
              <a:rPr lang="en-US" sz="1500" dirty="0">
                <a:latin typeface="Europe" pitchFamily="34" charset="0"/>
              </a:rPr>
              <a:t>VISIO</a:t>
            </a:r>
            <a:r>
              <a:rPr lang="ru-RU" sz="1500" dirty="0">
                <a:latin typeface="Europe" pitchFamily="34" charset="0"/>
              </a:rPr>
              <a:t>, </a:t>
            </a:r>
            <a:r>
              <a:rPr lang="en-US" sz="1500" dirty="0">
                <a:latin typeface="Europe" pitchFamily="34" charset="0"/>
              </a:rPr>
              <a:t>WORD</a:t>
            </a:r>
            <a:r>
              <a:rPr lang="ru-RU" sz="1500" dirty="0">
                <a:latin typeface="Europe" pitchFamily="34" charset="0"/>
              </a:rPr>
              <a:t>, </a:t>
            </a:r>
            <a:r>
              <a:rPr lang="en-US" sz="1500" dirty="0" smtClean="0">
                <a:latin typeface="Europe" pitchFamily="34" charset="0"/>
              </a:rPr>
              <a:t>EXEL</a:t>
            </a:r>
            <a:endParaRPr lang="ru-RU" sz="1500" dirty="0">
              <a:latin typeface="Europe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1500" dirty="0" smtClean="0">
                <a:latin typeface="Europe" pitchFamily="34" charset="0"/>
              </a:rPr>
              <a:t>Правила </a:t>
            </a:r>
            <a:r>
              <a:rPr lang="ru-RU" sz="1500" dirty="0">
                <a:latin typeface="Europe" pitchFamily="34" charset="0"/>
              </a:rPr>
              <a:t>технической эксплуатации, требования </a:t>
            </a:r>
            <a:r>
              <a:rPr lang="ru-RU" sz="1500" dirty="0" smtClean="0">
                <a:latin typeface="Europe" pitchFamily="34" charset="0"/>
              </a:rPr>
              <a:t>ГОСТов</a:t>
            </a:r>
          </a:p>
          <a:p>
            <a:pPr marL="285750" indent="-285750" algn="just">
              <a:buFontTx/>
              <a:buChar char="-"/>
            </a:pPr>
            <a:r>
              <a:rPr lang="ru-RU" sz="1500" dirty="0" smtClean="0">
                <a:latin typeface="Europe" pitchFamily="34" charset="0"/>
              </a:rPr>
              <a:t>Навыки выявления </a:t>
            </a:r>
            <a:r>
              <a:rPr lang="ru-RU" sz="1500" dirty="0">
                <a:latin typeface="Europe" pitchFamily="34" charset="0"/>
              </a:rPr>
              <a:t>и </a:t>
            </a:r>
            <a:r>
              <a:rPr lang="ru-RU" sz="1500" dirty="0" smtClean="0">
                <a:latin typeface="Europe" pitchFamily="34" charset="0"/>
              </a:rPr>
              <a:t>устранения </a:t>
            </a:r>
            <a:r>
              <a:rPr lang="ru-RU" sz="1500" dirty="0">
                <a:latin typeface="Europe" pitchFamily="34" charset="0"/>
              </a:rPr>
              <a:t>неисправности, </a:t>
            </a:r>
            <a:r>
              <a:rPr lang="ru-RU" sz="1500" dirty="0" smtClean="0">
                <a:latin typeface="Europe" pitchFamily="34" charset="0"/>
              </a:rPr>
              <a:t>сбоев </a:t>
            </a:r>
            <a:r>
              <a:rPr lang="ru-RU" sz="1500" dirty="0">
                <a:latin typeface="Europe" pitchFamily="34" charset="0"/>
              </a:rPr>
              <a:t>в работе оборудования </a:t>
            </a:r>
            <a:r>
              <a:rPr lang="ru-RU" sz="1500" dirty="0" err="1" smtClean="0">
                <a:latin typeface="Europe" pitchFamily="34" charset="0"/>
              </a:rPr>
              <a:t>КИПиА</a:t>
            </a:r>
            <a:r>
              <a:rPr lang="ru-RU" sz="1500" dirty="0" smtClean="0">
                <a:latin typeface="Europe" pitchFamily="34" charset="0"/>
              </a:rPr>
              <a:t>, </a:t>
            </a:r>
            <a:r>
              <a:rPr lang="ru-RU" sz="1500" dirty="0">
                <a:latin typeface="Europe" pitchFamily="34" charset="0"/>
              </a:rPr>
              <a:t>в</a:t>
            </a:r>
            <a:r>
              <a:rPr lang="ru-RU" sz="1500" dirty="0" smtClean="0">
                <a:latin typeface="Europe" pitchFamily="34" charset="0"/>
              </a:rPr>
              <a:t>ыполнения  диагностики, наладки </a:t>
            </a:r>
            <a:r>
              <a:rPr lang="ru-RU" sz="1500" dirty="0">
                <a:latin typeface="Europe" pitchFamily="34" charset="0"/>
              </a:rPr>
              <a:t>и </a:t>
            </a:r>
            <a:r>
              <a:rPr lang="ru-RU" sz="1500" dirty="0" smtClean="0">
                <a:latin typeface="Europe" pitchFamily="34" charset="0"/>
              </a:rPr>
              <a:t>настройки </a:t>
            </a:r>
            <a:r>
              <a:rPr lang="ru-RU" sz="1500" dirty="0">
                <a:latin typeface="Europe" pitchFamily="34" charset="0"/>
              </a:rPr>
              <a:t>оборудования </a:t>
            </a:r>
            <a:r>
              <a:rPr lang="ru-RU" sz="1500" dirty="0" err="1" smtClean="0">
                <a:latin typeface="Europe" pitchFamily="34" charset="0"/>
              </a:rPr>
              <a:t>КИПиА</a:t>
            </a:r>
            <a:endParaRPr lang="ru-RU" sz="1500" dirty="0" smtClean="0">
              <a:latin typeface="Europe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1500" dirty="0" smtClean="0">
                <a:latin typeface="Europe" pitchFamily="34" charset="0"/>
              </a:rPr>
              <a:t>Ведение учета </a:t>
            </a:r>
            <a:r>
              <a:rPr lang="ru-RU" sz="1500" dirty="0">
                <a:latin typeface="Europe" pitchFamily="34" charset="0"/>
              </a:rPr>
              <a:t>и анализ отказов </a:t>
            </a:r>
            <a:endParaRPr lang="ru-RU" sz="1500" dirty="0" smtClean="0">
              <a:latin typeface="Europe" pitchFamily="34" charset="0"/>
            </a:endParaRPr>
          </a:p>
          <a:p>
            <a:pPr algn="just"/>
            <a:r>
              <a:rPr lang="ru-RU" sz="1500" dirty="0" smtClean="0">
                <a:latin typeface="Europe" pitchFamily="34" charset="0"/>
              </a:rPr>
              <a:t>оборудования </a:t>
            </a:r>
            <a:r>
              <a:rPr lang="ru-RU" sz="1500" dirty="0">
                <a:latin typeface="Europe" pitchFamily="34" charset="0"/>
              </a:rPr>
              <a:t>и замечаний, </a:t>
            </a:r>
            <a:r>
              <a:rPr lang="ru-RU" sz="1500" dirty="0" smtClean="0">
                <a:latin typeface="Europe" pitchFamily="34" charset="0"/>
              </a:rPr>
              <a:t>обобщение </a:t>
            </a:r>
          </a:p>
          <a:p>
            <a:pPr algn="just"/>
            <a:r>
              <a:rPr lang="ru-RU" sz="1500" dirty="0" smtClean="0">
                <a:latin typeface="Europe" pitchFamily="34" charset="0"/>
              </a:rPr>
              <a:t>опыта </a:t>
            </a:r>
            <a:r>
              <a:rPr lang="ru-RU" sz="1500" dirty="0">
                <a:latin typeface="Europe" pitchFamily="34" charset="0"/>
              </a:rPr>
              <a:t>эксплуатации оборудования, </a:t>
            </a:r>
            <a:endParaRPr lang="ru-RU" sz="1500" dirty="0" smtClean="0">
              <a:latin typeface="Europe" pitchFamily="34" charset="0"/>
            </a:endParaRPr>
          </a:p>
          <a:p>
            <a:pPr algn="just"/>
            <a:r>
              <a:rPr lang="ru-RU" sz="1500" dirty="0" smtClean="0">
                <a:latin typeface="Europe" pitchFamily="34" charset="0"/>
              </a:rPr>
              <a:t>составление отчетов. </a:t>
            </a:r>
          </a:p>
          <a:p>
            <a:pPr marL="285750" indent="-285750" algn="just">
              <a:buFontTx/>
              <a:buChar char="-"/>
            </a:pPr>
            <a:r>
              <a:rPr lang="ru-RU" sz="1500" dirty="0" smtClean="0">
                <a:latin typeface="Europe" pitchFamily="34" charset="0"/>
              </a:rPr>
              <a:t>Знание </a:t>
            </a:r>
            <a:r>
              <a:rPr lang="ru-RU" sz="1500" dirty="0">
                <a:latin typeface="Europe" pitchFamily="34" charset="0"/>
              </a:rPr>
              <a:t>порядка ведения технической </a:t>
            </a:r>
            <a:endParaRPr lang="ru-RU" sz="1500" dirty="0" smtClean="0">
              <a:latin typeface="Europe" pitchFamily="34" charset="0"/>
            </a:endParaRPr>
          </a:p>
          <a:p>
            <a:pPr algn="just"/>
            <a:r>
              <a:rPr lang="ru-RU" sz="1500" dirty="0">
                <a:latin typeface="Europe" pitchFamily="34" charset="0"/>
              </a:rPr>
              <a:t> </a:t>
            </a:r>
            <a:r>
              <a:rPr lang="ru-RU" sz="1500" dirty="0" smtClean="0">
                <a:latin typeface="Europe" pitchFamily="34" charset="0"/>
              </a:rPr>
              <a:t>      документации</a:t>
            </a:r>
            <a:endParaRPr lang="ru-RU" sz="1500" dirty="0">
              <a:latin typeface="Europe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1500" dirty="0" smtClean="0">
                <a:latin typeface="Europe" pitchFamily="34" charset="0"/>
              </a:rPr>
              <a:t>Чтение </a:t>
            </a:r>
            <a:r>
              <a:rPr lang="ru-RU" sz="1500" dirty="0">
                <a:latin typeface="Europe" pitchFamily="34" charset="0"/>
              </a:rPr>
              <a:t>чертежей и </a:t>
            </a:r>
            <a:r>
              <a:rPr lang="ru-RU" sz="1500" dirty="0" smtClean="0">
                <a:latin typeface="Europe" pitchFamily="34" charset="0"/>
              </a:rPr>
              <a:t>схем</a:t>
            </a:r>
            <a:endParaRPr lang="ru-RU" sz="1500" dirty="0">
              <a:latin typeface="Europe" pitchFamily="34" charset="0"/>
            </a:endParaRPr>
          </a:p>
          <a:p>
            <a:pPr algn="just"/>
            <a:endParaRPr lang="ru-RU" sz="1500" dirty="0">
              <a:latin typeface="Europe" pitchFamily="34" charset="0"/>
            </a:endParaRPr>
          </a:p>
          <a:p>
            <a:pPr algn="just"/>
            <a:endParaRPr lang="ru-RU" sz="1500" dirty="0">
              <a:latin typeface="Europe" pitchFamily="34" charset="0"/>
            </a:endParaRPr>
          </a:p>
          <a:p>
            <a:pPr algn="just"/>
            <a:r>
              <a:rPr lang="ru-RU" sz="1500" dirty="0">
                <a:latin typeface="Europe" pitchFamily="34" charset="0"/>
              </a:rPr>
              <a:t>Заработная плата </a:t>
            </a:r>
            <a:r>
              <a:rPr lang="ru-RU" sz="1500" dirty="0" smtClean="0">
                <a:latin typeface="Europe" pitchFamily="34" charset="0"/>
              </a:rPr>
              <a:t>57 800 руб.</a:t>
            </a:r>
            <a:endParaRPr lang="ru-RU" sz="1500" dirty="0">
              <a:latin typeface="Europe" pitchFamily="34" charset="0"/>
            </a:endParaRPr>
          </a:p>
          <a:p>
            <a:pPr algn="just"/>
            <a:r>
              <a:rPr lang="ru-RU" sz="1500" dirty="0" smtClean="0">
                <a:latin typeface="Europe" pitchFamily="34" charset="0"/>
              </a:rPr>
              <a:t>Предоставление служебного жилья</a:t>
            </a:r>
            <a:r>
              <a:rPr lang="ru-RU" sz="1500" dirty="0">
                <a:latin typeface="Europe" pitchFamily="34" charset="0"/>
              </a:rPr>
              <a:t>.</a:t>
            </a:r>
          </a:p>
          <a:p>
            <a:pPr algn="just"/>
            <a:endParaRPr lang="ru-RU" sz="1500" dirty="0">
              <a:latin typeface="Europ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87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03382" y="122578"/>
            <a:ext cx="8388350" cy="732507"/>
          </a:xfrm>
        </p:spPr>
        <p:txBody>
          <a:bodyPr>
            <a:normAutofit/>
          </a:bodyPr>
          <a:lstStyle/>
          <a:p>
            <a:pPr eaLnBrk="0" hangingPunct="0"/>
            <a:r>
              <a:rPr lang="ru-RU" altLang="ru-RU" b="1" u="sng" dirty="0" smtClean="0">
                <a:latin typeface="Europe" pitchFamily="2" charset="0"/>
              </a:rPr>
              <a:t>Контактная информация</a:t>
            </a:r>
            <a:endParaRPr lang="ru-RU" altLang="ru-RU" b="1" u="sng" dirty="0">
              <a:latin typeface="Europe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2480" y="1243632"/>
            <a:ext cx="9138220" cy="5353720"/>
          </a:xfrm>
          <a:prstGeom prst="rect">
            <a:avLst/>
          </a:prstGeom>
          <a:noFill/>
          <a:ln w="28575">
            <a:noFill/>
          </a:ln>
          <a:effectLst/>
        </p:spPr>
        <p:txBody>
          <a:bodyPr lIns="99048" tIns="49524" rIns="99048" bIns="49524" anchor="ctr"/>
          <a:lstStyle/>
          <a:p>
            <a:pPr marL="177800" lvl="1" defTabSz="977900">
              <a:spcAft>
                <a:spcPts val="3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Europe" pitchFamily="2" charset="0"/>
              </a:rPr>
              <a:t>Начальник </a:t>
            </a:r>
            <a:r>
              <a:rPr lang="ru-RU" sz="1400" b="1" dirty="0" smtClean="0">
                <a:solidFill>
                  <a:prstClr val="black"/>
                </a:solidFill>
                <a:latin typeface="Europe" pitchFamily="2" charset="0"/>
              </a:rPr>
              <a:t>отдела </a:t>
            </a:r>
            <a:r>
              <a:rPr lang="ru-RU" sz="1400" b="1" dirty="0" smtClean="0">
                <a:solidFill>
                  <a:prstClr val="black"/>
                </a:solidFill>
                <a:latin typeface="Europe" pitchFamily="2" charset="0"/>
              </a:rPr>
              <a:t>обеспечения </a:t>
            </a:r>
            <a:r>
              <a:rPr lang="ru-RU" sz="1400" b="1" dirty="0">
                <a:solidFill>
                  <a:prstClr val="black"/>
                </a:solidFill>
                <a:latin typeface="Europe" pitchFamily="2" charset="0"/>
              </a:rPr>
              <a:t>персоналом</a:t>
            </a:r>
            <a:endParaRPr lang="ru-RU" sz="1400" b="1" dirty="0" smtClean="0">
              <a:solidFill>
                <a:prstClr val="black"/>
              </a:solidFill>
              <a:latin typeface="Europe" pitchFamily="2" charset="0"/>
            </a:endParaRPr>
          </a:p>
          <a:p>
            <a:pPr marL="177800" lvl="1" defTabSz="977900">
              <a:spcAft>
                <a:spcPts val="3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Europe" pitchFamily="2" charset="0"/>
              </a:rPr>
              <a:t>ООО </a:t>
            </a:r>
            <a:r>
              <a:rPr lang="ru-RU" sz="1400" b="1" dirty="0">
                <a:solidFill>
                  <a:prstClr val="black"/>
                </a:solidFill>
                <a:latin typeface="Europe" pitchFamily="2" charset="0"/>
              </a:rPr>
              <a:t>«РН-Туапсинский НПЗ»</a:t>
            </a:r>
          </a:p>
          <a:p>
            <a:pPr marL="177800" lvl="1" defTabSz="977900">
              <a:spcAft>
                <a:spcPts val="300"/>
              </a:spcAft>
            </a:pPr>
            <a:r>
              <a:rPr lang="ru-RU" sz="1400" dirty="0" smtClean="0">
                <a:solidFill>
                  <a:prstClr val="black"/>
                </a:solidFill>
                <a:latin typeface="Europe" pitchFamily="2" charset="0"/>
              </a:rPr>
              <a:t>Горшкова Надежда Александровна </a:t>
            </a:r>
            <a:endParaRPr lang="en-US" sz="1400" dirty="0">
              <a:solidFill>
                <a:prstClr val="black"/>
              </a:solidFill>
              <a:latin typeface="Europe" pitchFamily="2" charset="0"/>
            </a:endParaRPr>
          </a:p>
          <a:p>
            <a:pPr marL="177800" lvl="1" defTabSz="977900">
              <a:spcAft>
                <a:spcPts val="300"/>
              </a:spcAft>
            </a:pPr>
            <a:r>
              <a:rPr lang="ru-RU" sz="1400" dirty="0">
                <a:solidFill>
                  <a:prstClr val="black"/>
                </a:solidFill>
                <a:latin typeface="Europe" pitchFamily="2" charset="0"/>
              </a:rPr>
              <a:t>Телефон: </a:t>
            </a:r>
            <a:r>
              <a:rPr lang="ru-RU" sz="1400" dirty="0" smtClean="0">
                <a:solidFill>
                  <a:prstClr val="black"/>
                </a:solidFill>
                <a:latin typeface="Europe" pitchFamily="2" charset="0"/>
              </a:rPr>
              <a:t>8(86167) 7-72-37</a:t>
            </a:r>
          </a:p>
          <a:p>
            <a:pPr marL="177800" lvl="1" defTabSz="977900">
              <a:spcAft>
                <a:spcPts val="300"/>
              </a:spcAft>
            </a:pPr>
            <a:r>
              <a:rPr lang="en-US" sz="1400" dirty="0" smtClean="0">
                <a:solidFill>
                  <a:prstClr val="black"/>
                </a:solidFill>
                <a:latin typeface="Europe" pitchFamily="2" charset="0"/>
              </a:rPr>
              <a:t>Email</a:t>
            </a:r>
            <a:r>
              <a:rPr lang="ru-RU" sz="1400" dirty="0" smtClean="0">
                <a:solidFill>
                  <a:prstClr val="black"/>
                </a:solidFill>
                <a:latin typeface="Europe" pitchFamily="2" charset="0"/>
              </a:rPr>
              <a:t>:</a:t>
            </a:r>
            <a:r>
              <a:rPr lang="en-US" sz="1400" i="1" u="sng" dirty="0">
                <a:solidFill>
                  <a:prstClr val="black"/>
                </a:solidFill>
                <a:hlinkClick r:id="rId3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Europe" pitchFamily="2" charset="0"/>
                <a:hlinkClick r:id="rId3"/>
              </a:rPr>
              <a:t>GorshkovaNA@tnpz.rosneft.ru</a:t>
            </a:r>
            <a:endParaRPr lang="ru-RU" sz="1400" dirty="0">
              <a:solidFill>
                <a:prstClr val="black"/>
              </a:solidFill>
              <a:latin typeface="Europe" pitchFamily="2" charset="0"/>
            </a:endParaRPr>
          </a:p>
          <a:p>
            <a:pPr marL="177800" lvl="1" defTabSz="977900">
              <a:spcAft>
                <a:spcPts val="300"/>
              </a:spcAft>
            </a:pPr>
            <a:r>
              <a:rPr lang="ru-RU" sz="1400" b="1" dirty="0">
                <a:solidFill>
                  <a:prstClr val="black"/>
                </a:solidFill>
                <a:latin typeface="Europe" pitchFamily="2" charset="0"/>
              </a:rPr>
              <a:t>Специалист по подбору, адаптации и работе с кадровым резервом </a:t>
            </a:r>
            <a:endParaRPr lang="ru-RU" sz="1400" b="1" dirty="0" smtClean="0">
              <a:solidFill>
                <a:prstClr val="black"/>
              </a:solidFill>
              <a:latin typeface="Europe" pitchFamily="2" charset="0"/>
            </a:endParaRPr>
          </a:p>
          <a:p>
            <a:pPr marL="177800" lvl="1" defTabSz="977900">
              <a:spcAft>
                <a:spcPts val="3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Europe" pitchFamily="2" charset="0"/>
              </a:rPr>
              <a:t>ООО </a:t>
            </a:r>
            <a:r>
              <a:rPr lang="ru-RU" sz="1400" b="1" dirty="0">
                <a:solidFill>
                  <a:prstClr val="black"/>
                </a:solidFill>
                <a:latin typeface="Europe" pitchFamily="2" charset="0"/>
              </a:rPr>
              <a:t>«РН-Туапсинский НПЗ»</a:t>
            </a:r>
          </a:p>
          <a:p>
            <a:pPr marL="177800" lvl="1" defTabSz="977900">
              <a:spcAft>
                <a:spcPts val="300"/>
              </a:spcAft>
            </a:pPr>
            <a:r>
              <a:rPr lang="ru-RU" sz="1400" dirty="0" smtClean="0">
                <a:solidFill>
                  <a:prstClr val="black"/>
                </a:solidFill>
                <a:latin typeface="Europe" pitchFamily="2" charset="0"/>
              </a:rPr>
              <a:t>Анисько Евгения Леонидовна </a:t>
            </a:r>
            <a:endParaRPr lang="en-US" sz="1400" dirty="0">
              <a:solidFill>
                <a:prstClr val="black"/>
              </a:solidFill>
              <a:latin typeface="Europe" pitchFamily="2" charset="0"/>
            </a:endParaRPr>
          </a:p>
          <a:p>
            <a:pPr marL="177800" lvl="1" defTabSz="977900">
              <a:spcAft>
                <a:spcPts val="300"/>
              </a:spcAft>
            </a:pPr>
            <a:r>
              <a:rPr lang="ru-RU" sz="1400" dirty="0">
                <a:solidFill>
                  <a:prstClr val="black"/>
                </a:solidFill>
                <a:latin typeface="Europe" pitchFamily="2" charset="0"/>
              </a:rPr>
              <a:t>Телефон: 8(86167)7-77-94 </a:t>
            </a:r>
            <a:r>
              <a:rPr lang="ru-RU" sz="1400" dirty="0" smtClean="0">
                <a:solidFill>
                  <a:prstClr val="black"/>
                </a:solidFill>
                <a:latin typeface="Europe" pitchFamily="2" charset="0"/>
              </a:rPr>
              <a:t>доб.41- 20 </a:t>
            </a:r>
          </a:p>
          <a:p>
            <a:pPr marL="177800" lvl="1" defTabSz="977900">
              <a:spcAft>
                <a:spcPts val="300"/>
              </a:spcAft>
            </a:pPr>
            <a:r>
              <a:rPr lang="en-US" sz="1400" dirty="0" smtClean="0">
                <a:solidFill>
                  <a:prstClr val="black"/>
                </a:solidFill>
                <a:latin typeface="Europe" pitchFamily="2" charset="0"/>
              </a:rPr>
              <a:t>Email</a:t>
            </a:r>
            <a:r>
              <a:rPr lang="ru-RU" sz="1400" dirty="0" smtClean="0">
                <a:solidFill>
                  <a:prstClr val="black"/>
                </a:solidFill>
                <a:latin typeface="Europe" pitchFamily="2" charset="0"/>
              </a:rPr>
              <a:t>:</a:t>
            </a:r>
            <a:r>
              <a:rPr lang="en-US" sz="1400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4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Europe" pitchFamily="2" charset="0"/>
                <a:hlinkClick r:id="rId4"/>
              </a:rPr>
              <a:t>EL</a:t>
            </a:r>
            <a:r>
              <a:rPr lang="ru-RU" sz="1400" dirty="0">
                <a:solidFill>
                  <a:prstClr val="black"/>
                </a:solidFill>
                <a:latin typeface="Europe" pitchFamily="2" charset="0"/>
                <a:hlinkClick r:id="rId4"/>
              </a:rPr>
              <a:t>_</a:t>
            </a:r>
            <a:r>
              <a:rPr lang="en-US" sz="1400" dirty="0" err="1">
                <a:solidFill>
                  <a:prstClr val="black"/>
                </a:solidFill>
                <a:latin typeface="Europe" pitchFamily="2" charset="0"/>
                <a:hlinkClick r:id="rId4"/>
              </a:rPr>
              <a:t>Anisko</a:t>
            </a:r>
            <a:r>
              <a:rPr lang="ru-RU" sz="1400" dirty="0">
                <a:solidFill>
                  <a:prstClr val="black"/>
                </a:solidFill>
                <a:latin typeface="Europe" pitchFamily="2" charset="0"/>
                <a:hlinkClick r:id="rId4"/>
              </a:rPr>
              <a:t>@</a:t>
            </a:r>
            <a:r>
              <a:rPr lang="en-US" sz="1400" dirty="0" err="1">
                <a:solidFill>
                  <a:prstClr val="black"/>
                </a:solidFill>
                <a:latin typeface="Europe" pitchFamily="2" charset="0"/>
                <a:hlinkClick r:id="rId4"/>
              </a:rPr>
              <a:t>tnpz</a:t>
            </a:r>
            <a:r>
              <a:rPr lang="ru-RU" sz="1400" dirty="0">
                <a:solidFill>
                  <a:prstClr val="black"/>
                </a:solidFill>
                <a:latin typeface="Europe" pitchFamily="2" charset="0"/>
                <a:hlinkClick r:id="rId4"/>
              </a:rPr>
              <a:t>.</a:t>
            </a:r>
            <a:r>
              <a:rPr lang="en-US" sz="1400" dirty="0" err="1">
                <a:solidFill>
                  <a:prstClr val="black"/>
                </a:solidFill>
                <a:latin typeface="Europe" pitchFamily="2" charset="0"/>
                <a:hlinkClick r:id="rId4"/>
              </a:rPr>
              <a:t>rosneft</a:t>
            </a:r>
            <a:r>
              <a:rPr lang="ru-RU" sz="1400" dirty="0">
                <a:solidFill>
                  <a:prstClr val="black"/>
                </a:solidFill>
                <a:latin typeface="Europe" pitchFamily="2" charset="0"/>
                <a:hlinkClick r:id="rId4"/>
              </a:rPr>
              <a:t>.</a:t>
            </a:r>
            <a:r>
              <a:rPr lang="en-US" sz="1400" dirty="0" err="1">
                <a:solidFill>
                  <a:prstClr val="black"/>
                </a:solidFill>
                <a:latin typeface="Europe" pitchFamily="2" charset="0"/>
                <a:hlinkClick r:id="rId4"/>
              </a:rPr>
              <a:t>ru</a:t>
            </a:r>
            <a:endParaRPr lang="ru-RU" sz="1400" dirty="0">
              <a:solidFill>
                <a:prstClr val="black"/>
              </a:solidFill>
              <a:latin typeface="Europe" pitchFamily="2" charset="0"/>
            </a:endParaRPr>
          </a:p>
          <a:p>
            <a:pPr marL="177800" lvl="1" defTabSz="977900">
              <a:spcAft>
                <a:spcPts val="300"/>
              </a:spcAft>
            </a:pPr>
            <a:r>
              <a:rPr lang="ru-RU" sz="1400" b="1" dirty="0">
                <a:solidFill>
                  <a:prstClr val="black"/>
                </a:solidFill>
                <a:latin typeface="Europe" pitchFamily="2" charset="0"/>
              </a:rPr>
              <a:t>Начальник отдела развития персонала ООО «РН-Туапсинский НПЗ»</a:t>
            </a:r>
          </a:p>
          <a:p>
            <a:pPr marL="177800" lvl="1" defTabSz="977900">
              <a:spcAft>
                <a:spcPts val="300"/>
              </a:spcAft>
            </a:pPr>
            <a:r>
              <a:rPr lang="ru-RU" sz="1400" dirty="0" smtClean="0">
                <a:solidFill>
                  <a:prstClr val="black"/>
                </a:solidFill>
                <a:latin typeface="Europe" pitchFamily="2" charset="0"/>
              </a:rPr>
              <a:t>Лашкова Виктория Сергеевна</a:t>
            </a:r>
            <a:endParaRPr lang="en-US" sz="1400" dirty="0">
              <a:solidFill>
                <a:prstClr val="black"/>
              </a:solidFill>
              <a:latin typeface="Europe" pitchFamily="2" charset="0"/>
            </a:endParaRPr>
          </a:p>
          <a:p>
            <a:pPr marL="177800" lvl="1" defTabSz="977900">
              <a:spcAft>
                <a:spcPts val="300"/>
              </a:spcAft>
            </a:pPr>
            <a:r>
              <a:rPr lang="ru-RU" sz="1400" dirty="0">
                <a:solidFill>
                  <a:prstClr val="black"/>
                </a:solidFill>
                <a:latin typeface="Europe" pitchFamily="2" charset="0"/>
              </a:rPr>
              <a:t>Телефон: </a:t>
            </a:r>
            <a:r>
              <a:rPr lang="ru-RU" sz="1400" dirty="0" smtClean="0">
                <a:solidFill>
                  <a:prstClr val="black"/>
                </a:solidFill>
                <a:latin typeface="Europe" pitchFamily="2" charset="0"/>
              </a:rPr>
              <a:t>8(86167)7-76-15 </a:t>
            </a:r>
          </a:p>
          <a:p>
            <a:pPr marL="177800" lvl="1" defTabSz="977900">
              <a:spcAft>
                <a:spcPts val="300"/>
              </a:spcAft>
            </a:pPr>
            <a:r>
              <a:rPr lang="en-US" sz="1400" dirty="0" smtClean="0">
                <a:solidFill>
                  <a:prstClr val="black"/>
                </a:solidFill>
                <a:latin typeface="Europe" pitchFamily="2" charset="0"/>
              </a:rPr>
              <a:t>Email</a:t>
            </a:r>
            <a:r>
              <a:rPr lang="ru-RU" sz="1400" dirty="0">
                <a:solidFill>
                  <a:prstClr val="black"/>
                </a:solidFill>
                <a:latin typeface="Europe" pitchFamily="2" charset="0"/>
              </a:rPr>
              <a:t>: </a:t>
            </a:r>
            <a:r>
              <a:rPr lang="en-US" sz="1400" dirty="0" smtClean="0">
                <a:solidFill>
                  <a:prstClr val="black"/>
                </a:solidFill>
                <a:latin typeface="Europe" pitchFamily="2" charset="0"/>
                <a:hlinkClick r:id="rId5"/>
              </a:rPr>
              <a:t>VS_Lashkova@tnpz.rosneft.ru</a:t>
            </a:r>
            <a:endParaRPr lang="ru-RU" sz="1400" dirty="0">
              <a:solidFill>
                <a:prstClr val="black"/>
              </a:solidFill>
              <a:latin typeface="Europe" pitchFamily="2" charset="0"/>
            </a:endParaRPr>
          </a:p>
          <a:p>
            <a:pPr marL="177800" lvl="1" defTabSz="977900">
              <a:spcAft>
                <a:spcPts val="3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Europe" pitchFamily="2" charset="0"/>
              </a:rPr>
              <a:t>Ведущий специалист </a:t>
            </a:r>
            <a:r>
              <a:rPr lang="ru-RU" sz="1400" b="1" dirty="0">
                <a:solidFill>
                  <a:prstClr val="black"/>
                </a:solidFill>
                <a:latin typeface="Europe" pitchFamily="2" charset="0"/>
              </a:rPr>
              <a:t>по молодежной политике ООО «РН-Туапсинский НПЗ»</a:t>
            </a:r>
          </a:p>
          <a:p>
            <a:pPr marL="177800" lvl="1" defTabSz="977900">
              <a:spcAft>
                <a:spcPts val="300"/>
              </a:spcAft>
            </a:pPr>
            <a:r>
              <a:rPr lang="ru-RU" sz="1400" dirty="0" smtClean="0">
                <a:solidFill>
                  <a:prstClr val="black"/>
                </a:solidFill>
                <a:latin typeface="Europe" pitchFamily="2" charset="0"/>
              </a:rPr>
              <a:t>Новицкая Юлия Геннадьевна</a:t>
            </a:r>
          </a:p>
          <a:p>
            <a:pPr marL="177800" lvl="1" defTabSz="977900">
              <a:spcAft>
                <a:spcPts val="300"/>
              </a:spcAft>
            </a:pPr>
            <a:r>
              <a:rPr lang="ru-RU" sz="1400" dirty="0" smtClean="0">
                <a:solidFill>
                  <a:prstClr val="black"/>
                </a:solidFill>
                <a:latin typeface="Europe" pitchFamily="2" charset="0"/>
              </a:rPr>
              <a:t>Телефон</a:t>
            </a:r>
            <a:r>
              <a:rPr lang="ru-RU" sz="1400" dirty="0">
                <a:solidFill>
                  <a:prstClr val="black"/>
                </a:solidFill>
                <a:latin typeface="Europe" pitchFamily="2" charset="0"/>
              </a:rPr>
              <a:t>: </a:t>
            </a:r>
            <a:r>
              <a:rPr lang="ru-RU" sz="1400" dirty="0" smtClean="0">
                <a:solidFill>
                  <a:prstClr val="black"/>
                </a:solidFill>
                <a:latin typeface="Europe" pitchFamily="2" charset="0"/>
              </a:rPr>
              <a:t>8(86167)7-72-91</a:t>
            </a:r>
            <a:endParaRPr lang="ru-RU" sz="1400" dirty="0">
              <a:solidFill>
                <a:prstClr val="black"/>
              </a:solidFill>
              <a:latin typeface="Europe" pitchFamily="2" charset="0"/>
            </a:endParaRPr>
          </a:p>
          <a:p>
            <a:pPr marL="177800" lvl="1" defTabSz="977900">
              <a:spcAft>
                <a:spcPts val="300"/>
              </a:spcAft>
            </a:pPr>
            <a:r>
              <a:rPr lang="en-US" sz="1400" dirty="0" smtClean="0">
                <a:solidFill>
                  <a:prstClr val="black"/>
                </a:solidFill>
                <a:latin typeface="Europe" pitchFamily="2" charset="0"/>
              </a:rPr>
              <a:t>Email</a:t>
            </a:r>
            <a:r>
              <a:rPr lang="ru-RU" sz="1400" dirty="0">
                <a:solidFill>
                  <a:prstClr val="black"/>
                </a:solidFill>
                <a:latin typeface="Europe" pitchFamily="2" charset="0"/>
              </a:rPr>
              <a:t>: </a:t>
            </a:r>
            <a:r>
              <a:rPr lang="en-US" sz="1400" dirty="0" smtClean="0">
                <a:solidFill>
                  <a:prstClr val="black"/>
                </a:solidFill>
                <a:latin typeface="Europe" pitchFamily="2" charset="0"/>
                <a:hlinkClick r:id="rId6"/>
              </a:rPr>
              <a:t>NovitskayaYuG@tnpz.rosneft.ru</a:t>
            </a:r>
            <a:endParaRPr lang="ru-RU" sz="1400" dirty="0" smtClean="0">
              <a:solidFill>
                <a:prstClr val="black"/>
              </a:solidFill>
              <a:latin typeface="Europe" pitchFamily="2" charset="0"/>
            </a:endParaRPr>
          </a:p>
          <a:p>
            <a:pPr marL="177800" lvl="1" defTabSz="977900">
              <a:spcAft>
                <a:spcPts val="300"/>
              </a:spcAft>
            </a:pPr>
            <a:endParaRPr lang="ru-RU" sz="1400" dirty="0">
              <a:solidFill>
                <a:prstClr val="black"/>
              </a:solidFill>
              <a:latin typeface="Europe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860" y="2776405"/>
            <a:ext cx="1988840" cy="198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0882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quarter" idx="10"/>
          </p:nvPr>
        </p:nvSpPr>
        <p:spPr bwMode="auto">
          <a:xfrm>
            <a:off x="7164388" y="6453188"/>
            <a:ext cx="1938337" cy="333375"/>
          </a:xfrm>
          <a:ln>
            <a:miter lim="800000"/>
            <a:headEnd/>
            <a:tailEnd/>
          </a:ln>
        </p:spPr>
        <p:txBody>
          <a:bodyPr wrap="square" lIns="97722" tIns="48861" rIns="97722" bIns="48861" numCol="1" anchor="t" anchorCtr="0" compatLnSpc="1">
            <a:prstTxWarp prst="textNoShape">
              <a:avLst/>
            </a:prstTxWarp>
          </a:bodyPr>
          <a:lstStyle/>
          <a:p>
            <a:pPr algn="r" defTabSz="977900">
              <a:defRPr/>
            </a:pPr>
            <a:fld id="{480D1882-68AF-4673-AD00-CF0D82C64C87}" type="datetime1">
              <a:rPr lang="ru-RU" sz="1100">
                <a:solidFill>
                  <a:schemeClr val="bg1"/>
                </a:solidFill>
                <a:latin typeface="+mj-lt"/>
              </a:rPr>
              <a:pPr algn="r" defTabSz="977900">
                <a:defRPr/>
              </a:pPr>
              <a:t>23.10.2024</a:t>
            </a:fld>
            <a:endParaRPr lang="ru-RU" sz="11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3734" name="Rectangle 30"/>
          <p:cNvSpPr txBox="1">
            <a:spLocks noChangeArrowheads="1"/>
          </p:cNvSpPr>
          <p:nvPr/>
        </p:nvSpPr>
        <p:spPr bwMode="auto">
          <a:xfrm>
            <a:off x="2504728" y="2348880"/>
            <a:ext cx="620962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77900">
              <a:spcAft>
                <a:spcPts val="600"/>
              </a:spcAft>
            </a:pPr>
            <a:r>
              <a:rPr lang="ru-RU" sz="3600" dirty="0" smtClean="0">
                <a:latin typeface="Europe" pitchFamily="2" charset="0"/>
              </a:rPr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Молодой специалист</a:t>
            </a:r>
            <a:endParaRPr lang="ru-RU" b="1" dirty="0"/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200472" y="1518367"/>
            <a:ext cx="4333739" cy="3893274"/>
          </a:xfrm>
        </p:spPr>
        <p:txBody>
          <a:bodyPr>
            <a:normAutofit/>
          </a:bodyPr>
          <a:lstStyle/>
          <a:p>
            <a:pPr algn="just">
              <a:spcAft>
                <a:spcPts val="600"/>
              </a:spcAft>
            </a:pPr>
            <a:r>
              <a:rPr lang="ru-RU" sz="1800" dirty="0">
                <a:solidFill>
                  <a:schemeClr val="tx1"/>
                </a:solidFill>
                <a:latin typeface="Europe" pitchFamily="2" charset="0"/>
                <a:ea typeface="Calibri" pitchFamily="34" charset="0"/>
                <a:cs typeface="Arial" panose="020B0604020202020204" pitchFamily="34" charset="0"/>
              </a:rPr>
              <a:t>Выпускник очного отделения вуза, имеющего государственную аккредитацию, с квалификацией бакалавра, специалиста (инженера), магистра.</a:t>
            </a:r>
          </a:p>
          <a:p>
            <a:pPr algn="just">
              <a:spcAft>
                <a:spcPts val="600"/>
              </a:spcAft>
            </a:pPr>
            <a:r>
              <a:rPr lang="ru-RU" sz="1800" dirty="0">
                <a:solidFill>
                  <a:schemeClr val="tx1"/>
                </a:solidFill>
                <a:latin typeface="Europe" pitchFamily="2" charset="0"/>
                <a:ea typeface="Calibri" pitchFamily="34" charset="0"/>
                <a:cs typeface="Arial" panose="020B0604020202020204" pitchFamily="34" charset="0"/>
              </a:rPr>
              <a:t>Впервые поступает на работу по полученной специальности.</a:t>
            </a:r>
          </a:p>
          <a:p>
            <a:pPr algn="just">
              <a:spcAft>
                <a:spcPts val="600"/>
              </a:spcAft>
            </a:pPr>
            <a:r>
              <a:rPr lang="ru-RU" sz="1800" dirty="0">
                <a:solidFill>
                  <a:schemeClr val="tx1"/>
                </a:solidFill>
                <a:latin typeface="Europe" pitchFamily="2" charset="0"/>
                <a:ea typeface="Calibri" pitchFamily="34" charset="0"/>
                <a:cs typeface="Arial" panose="020B0604020202020204" pitchFamily="34" charset="0"/>
              </a:rPr>
              <a:t>Прошел </a:t>
            </a:r>
            <a:r>
              <a:rPr lang="ru-RU" sz="1800" dirty="0" smtClean="0">
                <a:solidFill>
                  <a:schemeClr val="tx1"/>
                </a:solidFill>
                <a:latin typeface="Europe" pitchFamily="2" charset="0"/>
                <a:ea typeface="Calibri" pitchFamily="34" charset="0"/>
                <a:cs typeface="Arial" panose="020B0604020202020204" pitchFamily="34" charset="0"/>
              </a:rPr>
              <a:t>конкурсный отбор </a:t>
            </a:r>
            <a:r>
              <a:rPr lang="ru-RU" sz="1800" dirty="0">
                <a:solidFill>
                  <a:schemeClr val="tx1"/>
                </a:solidFill>
                <a:latin typeface="Europe" pitchFamily="2" charset="0"/>
                <a:ea typeface="Calibri" pitchFamily="34" charset="0"/>
                <a:cs typeface="Arial" panose="020B0604020202020204" pitchFamily="34" charset="0"/>
              </a:rPr>
              <a:t>и трудоустроился в течение одного года со дня окончания вуза (с даты выдачи диплома).</a:t>
            </a:r>
          </a:p>
          <a:p>
            <a:pPr algn="just">
              <a:spcAft>
                <a:spcPts val="600"/>
              </a:spcAft>
            </a:pPr>
            <a:r>
              <a:rPr lang="ru-RU" sz="1800" dirty="0">
                <a:solidFill>
                  <a:schemeClr val="tx1"/>
                </a:solidFill>
                <a:latin typeface="Europe" pitchFamily="2" charset="0"/>
                <a:ea typeface="Calibri" pitchFamily="34" charset="0"/>
                <a:cs typeface="Arial" panose="020B0604020202020204" pitchFamily="34" charset="0"/>
              </a:rPr>
              <a:t>В возрасте до 33 лет.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211" y="1628800"/>
            <a:ext cx="5290001" cy="352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21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03382" y="122578"/>
            <a:ext cx="8388350" cy="732507"/>
          </a:xfrm>
        </p:spPr>
        <p:txBody>
          <a:bodyPr>
            <a:normAutofit/>
          </a:bodyPr>
          <a:lstStyle/>
          <a:p>
            <a:pPr lvl="0"/>
            <a:r>
              <a:rPr lang="ru-RU" altLang="ru-RU" b="1" u="sng" dirty="0">
                <a:latin typeface="Europe" pitchFamily="2" charset="0"/>
              </a:rPr>
              <a:t>Программа развития молодых специалистов «Три ступени».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4412" y="964786"/>
            <a:ext cx="9138220" cy="457176"/>
          </a:xfrm>
          <a:prstGeom prst="rect">
            <a:avLst/>
          </a:prstGeom>
          <a:noFill/>
          <a:ln w="28575">
            <a:noFill/>
          </a:ln>
          <a:effectLst/>
        </p:spPr>
        <p:txBody>
          <a:bodyPr lIns="99048" tIns="49524" rIns="99048" bIns="49524" anchor="ctr"/>
          <a:lstStyle/>
          <a:p>
            <a:pPr lvl="0"/>
            <a:endParaRPr lang="ru-RU" altLang="ru-RU" sz="1600" dirty="0">
              <a:latin typeface="Europe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2424" y="1190376"/>
            <a:ext cx="9383104" cy="1144121"/>
          </a:xfrm>
          <a:prstGeom prst="rect">
            <a:avLst/>
          </a:prstGeom>
          <a:noFill/>
          <a:ln w="28575">
            <a:noFill/>
          </a:ln>
          <a:effectLst/>
        </p:spPr>
        <p:txBody>
          <a:bodyPr lIns="99048" tIns="49524" rIns="99048" bIns="49524" anchor="ctr"/>
          <a:lstStyle/>
          <a:p>
            <a:pPr lvl="0"/>
            <a:endParaRPr lang="ru-RU" altLang="ru-RU" sz="1600" dirty="0" smtClean="0">
              <a:latin typeface="Europe" pitchFamily="2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altLang="ru-RU" sz="1800" dirty="0" smtClean="0">
                <a:latin typeface="Europe" pitchFamily="2" charset="0"/>
              </a:rPr>
              <a:t>Наставничество молодых специалистов на протяжении 3-х лет.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800" dirty="0" smtClean="0">
                <a:latin typeface="Europe" pitchFamily="2" charset="0"/>
              </a:rPr>
              <a:t>Стажировки на должностях </a:t>
            </a:r>
            <a:r>
              <a:rPr lang="ru-RU" altLang="ru-RU" sz="1800" dirty="0" smtClean="0"/>
              <a:t>р</a:t>
            </a:r>
            <a:r>
              <a:rPr lang="ru-RU" sz="1800" dirty="0" smtClean="0"/>
              <a:t>уководителей, специалистов, служащих</a:t>
            </a:r>
            <a:r>
              <a:rPr lang="ru-RU" altLang="ru-RU" sz="1800" dirty="0" smtClean="0">
                <a:latin typeface="Europe" pitchFamily="2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800" dirty="0" smtClean="0">
                <a:latin typeface="Europe" pitchFamily="2" charset="0"/>
              </a:rPr>
              <a:t>Выявление </a:t>
            </a:r>
            <a:r>
              <a:rPr lang="ru-RU" altLang="ru-RU" sz="1800" dirty="0">
                <a:latin typeface="Europe" pitchFamily="2" charset="0"/>
              </a:rPr>
              <a:t>молодых специалистов с лидерским потенциалом.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altLang="ru-RU" sz="1800" dirty="0" smtClean="0">
                <a:latin typeface="Europe" pitchFamily="2" charset="0"/>
              </a:rPr>
              <a:t>Возможность карьерного роста от рабочего до руководителя.</a:t>
            </a:r>
            <a:endParaRPr lang="ru-RU" altLang="ru-RU" sz="1600" dirty="0" smtClean="0">
              <a:latin typeface="Europe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5" t="4205" r="7839"/>
          <a:stretch/>
        </p:blipFill>
        <p:spPr>
          <a:xfrm>
            <a:off x="5048495" y="2450858"/>
            <a:ext cx="4657917" cy="37891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88" y="2742108"/>
            <a:ext cx="4803522" cy="320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23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03382" y="122578"/>
            <a:ext cx="8388350" cy="732507"/>
          </a:xfrm>
        </p:spPr>
        <p:txBody>
          <a:bodyPr>
            <a:normAutofit/>
          </a:bodyPr>
          <a:lstStyle/>
          <a:p>
            <a:pPr lvl="0"/>
            <a:r>
              <a:rPr lang="ru-RU" altLang="ru-RU" b="1" u="sng" dirty="0">
                <a:latin typeface="Europe" pitchFamily="2" charset="0"/>
              </a:rPr>
              <a:t>Программа развития молодых специалистов «Три ступени».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4412" y="964786"/>
            <a:ext cx="9138220" cy="457176"/>
          </a:xfrm>
          <a:prstGeom prst="rect">
            <a:avLst/>
          </a:prstGeom>
          <a:noFill/>
          <a:ln w="28575">
            <a:noFill/>
          </a:ln>
          <a:effectLst/>
        </p:spPr>
        <p:txBody>
          <a:bodyPr lIns="99048" tIns="49524" rIns="99048" bIns="49524" anchor="ctr"/>
          <a:lstStyle/>
          <a:p>
            <a:pPr lvl="0"/>
            <a:endParaRPr lang="ru-RU" altLang="ru-RU" sz="1600" dirty="0">
              <a:latin typeface="Europe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2480" y="964786"/>
            <a:ext cx="9433048" cy="808030"/>
          </a:xfrm>
          <a:prstGeom prst="rect">
            <a:avLst/>
          </a:prstGeom>
          <a:noFill/>
          <a:ln w="28575">
            <a:noFill/>
          </a:ln>
          <a:effectLst/>
        </p:spPr>
        <p:txBody>
          <a:bodyPr lIns="99048" tIns="49524" rIns="99048" bIns="49524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altLang="ru-RU" sz="1600" dirty="0" smtClean="0">
                <a:latin typeface="Europe" pitchFamily="2" charset="0"/>
              </a:rPr>
              <a:t>Тренинги, направленные на развитие профессиональных и управленческих компетенций.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39" t="24924" r="-32863" b="9979"/>
          <a:stretch/>
        </p:blipFill>
        <p:spPr>
          <a:xfrm>
            <a:off x="5197557" y="2906571"/>
            <a:ext cx="5220000" cy="34497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58" t="3972" r="31742" b="3972"/>
          <a:stretch/>
        </p:blipFill>
        <p:spPr>
          <a:xfrm>
            <a:off x="205707" y="1772816"/>
            <a:ext cx="4183260" cy="306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1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03382" y="122578"/>
            <a:ext cx="8388350" cy="732507"/>
          </a:xfrm>
        </p:spPr>
        <p:txBody>
          <a:bodyPr>
            <a:normAutofit/>
          </a:bodyPr>
          <a:lstStyle/>
          <a:p>
            <a:pPr lvl="0"/>
            <a:r>
              <a:rPr lang="ru-RU" altLang="ru-RU" b="1" u="sng" dirty="0">
                <a:latin typeface="Europe" pitchFamily="2" charset="0"/>
              </a:rPr>
              <a:t>Программа развития молодых специалистов «Три ступени».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4412" y="964786"/>
            <a:ext cx="9138220" cy="457176"/>
          </a:xfrm>
          <a:prstGeom prst="rect">
            <a:avLst/>
          </a:prstGeom>
          <a:noFill/>
          <a:ln w="28575">
            <a:noFill/>
          </a:ln>
          <a:effectLst/>
        </p:spPr>
        <p:txBody>
          <a:bodyPr lIns="99048" tIns="49524" rIns="99048" bIns="49524" anchor="ctr"/>
          <a:lstStyle/>
          <a:p>
            <a:pPr lvl="0"/>
            <a:endParaRPr lang="ru-RU" altLang="ru-RU" sz="1600" dirty="0">
              <a:latin typeface="Europe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2480" y="964786"/>
            <a:ext cx="9433048" cy="457176"/>
          </a:xfrm>
          <a:prstGeom prst="rect">
            <a:avLst/>
          </a:prstGeom>
          <a:noFill/>
          <a:ln w="28575">
            <a:noFill/>
          </a:ln>
          <a:effectLst/>
        </p:spPr>
        <p:txBody>
          <a:bodyPr lIns="99048" tIns="49524" rIns="99048" bIns="49524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altLang="ru-RU" sz="1600" dirty="0" smtClean="0">
                <a:latin typeface="Europe" pitchFamily="2" charset="0"/>
              </a:rPr>
              <a:t>Участие в научно-технических конференциях молодых специалистов.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834" y="1421962"/>
            <a:ext cx="3030948" cy="265511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12" b="15108"/>
          <a:stretch/>
        </p:blipFill>
        <p:spPr>
          <a:xfrm>
            <a:off x="1064568" y="1450179"/>
            <a:ext cx="3240360" cy="247859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" t="20530" r="2751" b="6436"/>
          <a:stretch/>
        </p:blipFill>
        <p:spPr>
          <a:xfrm>
            <a:off x="1978179" y="3686844"/>
            <a:ext cx="6021650" cy="268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85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03382" y="122578"/>
            <a:ext cx="8388350" cy="732507"/>
          </a:xfrm>
        </p:spPr>
        <p:txBody>
          <a:bodyPr>
            <a:normAutofit/>
          </a:bodyPr>
          <a:lstStyle/>
          <a:p>
            <a:pPr lvl="0"/>
            <a:r>
              <a:rPr lang="ru-RU" altLang="ru-RU" b="1" u="sng" dirty="0">
                <a:latin typeface="Europe" pitchFamily="2" charset="0"/>
              </a:rPr>
              <a:t>Программа развития молодых специалистов «Три ступени».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4412" y="964786"/>
            <a:ext cx="9138220" cy="457176"/>
          </a:xfrm>
          <a:prstGeom prst="rect">
            <a:avLst/>
          </a:prstGeom>
          <a:noFill/>
          <a:ln w="28575">
            <a:noFill/>
          </a:ln>
          <a:effectLst/>
        </p:spPr>
        <p:txBody>
          <a:bodyPr lIns="99048" tIns="49524" rIns="99048" bIns="49524" anchor="ctr"/>
          <a:lstStyle/>
          <a:p>
            <a:pPr lvl="0"/>
            <a:endParaRPr lang="ru-RU" altLang="ru-RU" sz="1600" dirty="0">
              <a:latin typeface="Europe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2480" y="964786"/>
            <a:ext cx="9433048" cy="45065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lIns="99048" tIns="49524" rIns="99048" bIns="49524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altLang="ru-RU" sz="1600" dirty="0" smtClean="0">
                <a:latin typeface="Europe" pitchFamily="2" charset="0"/>
              </a:rPr>
              <a:t>Участие в общественной жизни завода.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6" t="-157" r="36189" b="5294"/>
          <a:stretch/>
        </p:blipFill>
        <p:spPr>
          <a:xfrm>
            <a:off x="5739213" y="1376891"/>
            <a:ext cx="3024336" cy="33305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" t="4204" r="18016"/>
          <a:stretch/>
        </p:blipFill>
        <p:spPr>
          <a:xfrm>
            <a:off x="848544" y="1415441"/>
            <a:ext cx="3667192" cy="30394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18" b="11837"/>
          <a:stretch/>
        </p:blipFill>
        <p:spPr>
          <a:xfrm>
            <a:off x="2232863" y="4032753"/>
            <a:ext cx="5018518" cy="248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38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03382" y="122578"/>
            <a:ext cx="8388350" cy="732507"/>
          </a:xfrm>
        </p:spPr>
        <p:txBody>
          <a:bodyPr>
            <a:normAutofit/>
          </a:bodyPr>
          <a:lstStyle/>
          <a:p>
            <a:pPr eaLnBrk="0" hangingPunct="0"/>
            <a:r>
              <a:rPr lang="ru-RU" altLang="ru-RU" b="1" u="sng" dirty="0" smtClean="0">
                <a:latin typeface="Europe" pitchFamily="2" charset="0"/>
              </a:rPr>
              <a:t>Организация практической подготовки студентов</a:t>
            </a:r>
            <a:endParaRPr lang="ru-RU" altLang="ru-RU" b="1" u="sng" dirty="0">
              <a:latin typeface="Europe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2480" y="1243632"/>
            <a:ext cx="9138220" cy="529184"/>
          </a:xfrm>
          <a:prstGeom prst="rect">
            <a:avLst/>
          </a:prstGeom>
          <a:noFill/>
          <a:ln w="28575">
            <a:noFill/>
          </a:ln>
          <a:effectLst/>
        </p:spPr>
        <p:txBody>
          <a:bodyPr lIns="99048" tIns="49524" rIns="99048" bIns="49524" anchor="ctr"/>
          <a:lstStyle/>
          <a:p>
            <a:pPr algn="just"/>
            <a:r>
              <a:rPr lang="ru-RU" sz="1600" dirty="0">
                <a:latin typeface="Europe" pitchFamily="2" charset="0"/>
              </a:rPr>
              <a:t>Ежегодно на предприятии проходят </a:t>
            </a:r>
            <a:r>
              <a:rPr lang="ru-RU" sz="1600" dirty="0" smtClean="0">
                <a:latin typeface="Europe" pitchFamily="2" charset="0"/>
              </a:rPr>
              <a:t>практику студенты </a:t>
            </a:r>
            <a:r>
              <a:rPr lang="ru-RU" sz="1600" dirty="0">
                <a:latin typeface="Europe" pitchFamily="2" charset="0"/>
              </a:rPr>
              <a:t>из высших и средних образовательных учреждений Краснодарского края, а также других регионов нашей </a:t>
            </a:r>
            <a:r>
              <a:rPr lang="ru-RU" sz="1600" dirty="0" smtClean="0">
                <a:latin typeface="Europe" pitchFamily="2" charset="0"/>
              </a:rPr>
              <a:t>страны</a:t>
            </a:r>
            <a:r>
              <a:rPr lang="ru-RU" sz="1600" dirty="0">
                <a:latin typeface="Europe" pitchFamily="2" charset="0"/>
              </a:rPr>
              <a:t>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72480" y="1772816"/>
            <a:ext cx="9119252" cy="1440160"/>
          </a:xfrm>
          <a:prstGeom prst="rect">
            <a:avLst/>
          </a:prstGeom>
          <a:noFill/>
          <a:ln w="28575">
            <a:noFill/>
          </a:ln>
          <a:effectLst/>
        </p:spPr>
        <p:txBody>
          <a:bodyPr lIns="99048" tIns="49524" rIns="99048" bIns="49524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altLang="ru-RU" sz="1600" dirty="0" smtClean="0">
                <a:latin typeface="Europe" pitchFamily="2" charset="0"/>
              </a:rPr>
              <a:t>Возможность обучаться у высококвалифицированных наставников.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altLang="ru-RU" sz="1600" dirty="0" smtClean="0">
                <a:latin typeface="Europe" pitchFamily="2" charset="0"/>
              </a:rPr>
              <a:t>Возможность получить реальный практический опыт.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altLang="ru-RU" sz="1600" dirty="0" smtClean="0">
                <a:latin typeface="Europe" pitchFamily="2" charset="0"/>
              </a:rPr>
              <a:t>Оплата проживания студентов на период практики.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altLang="ru-RU" sz="1600" dirty="0" smtClean="0">
                <a:latin typeface="Europe" pitchFamily="2" charset="0"/>
              </a:rPr>
              <a:t>Возможность прохождения оплачиваемой практики (при наличии квалификационных удостоверений по профессии).</a:t>
            </a:r>
            <a:endParaRPr lang="ru-RU" altLang="ru-RU" sz="1600" dirty="0">
              <a:latin typeface="Europe" pitchFamily="2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343705"/>
            <a:ext cx="4518969" cy="301264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062" y="3343455"/>
            <a:ext cx="4519343" cy="301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2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u="sng" dirty="0">
                <a:latin typeface="Europe" pitchFamily="2" charset="0"/>
              </a:rPr>
              <a:t>Мы </a:t>
            </a:r>
            <a:r>
              <a:rPr lang="ru-RU" b="1" u="sng" dirty="0" smtClean="0">
                <a:latin typeface="Europe" pitchFamily="2" charset="0"/>
              </a:rPr>
              <a:t>предлагаем </a:t>
            </a:r>
            <a:endParaRPr lang="ru-RU" b="1" u="sng" dirty="0">
              <a:latin typeface="Europe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1775" y="1124744"/>
            <a:ext cx="6233393" cy="3698825"/>
          </a:xfrm>
        </p:spPr>
        <p:txBody>
          <a:bodyPr/>
          <a:lstStyle/>
          <a:p>
            <a:pPr lvl="0"/>
            <a:r>
              <a:rPr lang="ru-RU" sz="1400" dirty="0" smtClean="0">
                <a:solidFill>
                  <a:schemeClr val="tx1"/>
                </a:solidFill>
              </a:rPr>
              <a:t>Конкурентную заработную плату</a:t>
            </a:r>
            <a:endParaRPr lang="ru-RU" sz="1400" dirty="0">
              <a:solidFill>
                <a:schemeClr val="tx1"/>
              </a:solidFill>
            </a:endParaRPr>
          </a:p>
          <a:p>
            <a:r>
              <a:rPr lang="ru-RU" sz="1400" dirty="0" smtClean="0">
                <a:solidFill>
                  <a:schemeClr val="tx1"/>
                </a:solidFill>
                <a:latin typeface="Europe" pitchFamily="2" charset="0"/>
                <a:cs typeface="Arial" charset="0"/>
              </a:rPr>
              <a:t>Годовую </a:t>
            </a:r>
            <a:r>
              <a:rPr lang="ru-RU" sz="1400" dirty="0">
                <a:solidFill>
                  <a:schemeClr val="tx1"/>
                </a:solidFill>
                <a:latin typeface="Europe" pitchFamily="2" charset="0"/>
                <a:cs typeface="Arial" charset="0"/>
              </a:rPr>
              <a:t>и </a:t>
            </a:r>
            <a:r>
              <a:rPr lang="ru-RU" sz="1400" dirty="0" smtClean="0">
                <a:solidFill>
                  <a:schemeClr val="tx1"/>
                </a:solidFill>
                <a:latin typeface="Europe" pitchFamily="2" charset="0"/>
                <a:cs typeface="Arial" charset="0"/>
              </a:rPr>
              <a:t>ежемесячную </a:t>
            </a:r>
            <a:r>
              <a:rPr lang="ru-RU" sz="1400" dirty="0">
                <a:solidFill>
                  <a:schemeClr val="tx1"/>
                </a:solidFill>
                <a:latin typeface="Europe" pitchFamily="2" charset="0"/>
                <a:cs typeface="Arial" charset="0"/>
              </a:rPr>
              <a:t>премии</a:t>
            </a:r>
          </a:p>
          <a:p>
            <a:r>
              <a:rPr lang="ru-RU" sz="1400" dirty="0">
                <a:solidFill>
                  <a:schemeClr val="tx1"/>
                </a:solidFill>
                <a:latin typeface="Europe" pitchFamily="2" charset="0"/>
                <a:cs typeface="Arial" charset="0"/>
              </a:rPr>
              <a:t>Единовременные выплаты на основании </a:t>
            </a:r>
            <a:r>
              <a:rPr lang="ru-RU" sz="1400" dirty="0" smtClean="0">
                <a:solidFill>
                  <a:schemeClr val="tx1"/>
                </a:solidFill>
                <a:latin typeface="Europe" pitchFamily="2" charset="0"/>
                <a:cs typeface="Arial" charset="0"/>
              </a:rPr>
              <a:t>Коллективного договора</a:t>
            </a:r>
          </a:p>
          <a:p>
            <a:pPr lvl="0"/>
            <a:r>
              <a:rPr lang="ru-RU" sz="1400" dirty="0">
                <a:solidFill>
                  <a:schemeClr val="tx1"/>
                </a:solidFill>
              </a:rPr>
              <a:t>Предоставление жилья иногородним молодым </a:t>
            </a:r>
            <a:r>
              <a:rPr lang="ru-RU" sz="1400" dirty="0" smtClean="0">
                <a:solidFill>
                  <a:schemeClr val="tx1"/>
                </a:solidFill>
              </a:rPr>
              <a:t>специалистам</a:t>
            </a:r>
            <a:endParaRPr lang="ru-RU" sz="1400" dirty="0">
              <a:solidFill>
                <a:schemeClr val="tx1"/>
              </a:solidFill>
            </a:endParaRPr>
          </a:p>
          <a:p>
            <a:pPr lvl="0"/>
            <a:r>
              <a:rPr lang="ru-RU" sz="1400" dirty="0">
                <a:solidFill>
                  <a:schemeClr val="tx1"/>
                </a:solidFill>
              </a:rPr>
              <a:t>Единовременные денежные пособия на обустройство для иногородних молодых </a:t>
            </a:r>
            <a:r>
              <a:rPr lang="ru-RU" sz="1400" dirty="0" smtClean="0">
                <a:solidFill>
                  <a:schemeClr val="tx1"/>
                </a:solidFill>
              </a:rPr>
              <a:t>специалистов</a:t>
            </a:r>
            <a:endParaRPr lang="ru-RU" sz="1400" dirty="0">
              <a:solidFill>
                <a:schemeClr val="tx1"/>
              </a:solidFill>
              <a:latin typeface="Europe" pitchFamily="2" charset="0"/>
              <a:cs typeface="Arial" charset="0"/>
            </a:endParaRPr>
          </a:p>
          <a:p>
            <a:r>
              <a:rPr lang="ru-RU" sz="1400" dirty="0">
                <a:solidFill>
                  <a:schemeClr val="tx1"/>
                </a:solidFill>
              </a:rPr>
              <a:t>Добровольное медицинское страхование работников Общества </a:t>
            </a:r>
            <a:endParaRPr lang="ru-RU" sz="1400" dirty="0" smtClean="0">
              <a:solidFill>
                <a:schemeClr val="tx1"/>
              </a:solidFill>
            </a:endParaRPr>
          </a:p>
          <a:p>
            <a:r>
              <a:rPr lang="ru-RU" sz="1400" dirty="0" smtClean="0">
                <a:solidFill>
                  <a:schemeClr val="tx1"/>
                </a:solidFill>
                <a:latin typeface="Europe" pitchFamily="2" charset="0"/>
                <a:cs typeface="Arial" charset="0"/>
              </a:rPr>
              <a:t>Медицинское </a:t>
            </a:r>
            <a:r>
              <a:rPr lang="ru-RU" sz="1400" dirty="0">
                <a:solidFill>
                  <a:schemeClr val="tx1"/>
                </a:solidFill>
                <a:latin typeface="Europe" pitchFamily="2" charset="0"/>
                <a:cs typeface="Arial" charset="0"/>
              </a:rPr>
              <a:t>обслуживание на территории предприятия </a:t>
            </a:r>
          </a:p>
          <a:p>
            <a:r>
              <a:rPr lang="ru-RU" sz="1400" dirty="0">
                <a:solidFill>
                  <a:schemeClr val="tx1"/>
                </a:solidFill>
                <a:latin typeface="Europe" pitchFamily="2" charset="0"/>
                <a:cs typeface="Arial" charset="0"/>
              </a:rPr>
              <a:t>Страхование работников от несчастных </a:t>
            </a:r>
            <a:r>
              <a:rPr lang="ru-RU" sz="1400" dirty="0" smtClean="0">
                <a:solidFill>
                  <a:schemeClr val="tx1"/>
                </a:solidFill>
                <a:latin typeface="Europe" pitchFamily="2" charset="0"/>
                <a:cs typeface="Arial" charset="0"/>
              </a:rPr>
              <a:t>случаев</a:t>
            </a:r>
            <a:endParaRPr lang="ru-RU" sz="1400" dirty="0">
              <a:solidFill>
                <a:schemeClr val="tx1"/>
              </a:solidFill>
              <a:latin typeface="Europe" pitchFamily="2" charset="0"/>
              <a:cs typeface="Arial" charset="0"/>
            </a:endParaRPr>
          </a:p>
          <a:p>
            <a:r>
              <a:rPr lang="ru-RU" sz="1400" dirty="0" smtClean="0">
                <a:solidFill>
                  <a:schemeClr val="tx1"/>
                </a:solidFill>
                <a:latin typeface="Europe" pitchFamily="2" charset="0"/>
                <a:cs typeface="Arial" charset="0"/>
              </a:rPr>
              <a:t>Ипотечное жилищное кредитование</a:t>
            </a:r>
            <a:endParaRPr lang="ru-RU" sz="1400" dirty="0">
              <a:solidFill>
                <a:schemeClr val="tx1"/>
              </a:solidFill>
              <a:latin typeface="Europe" pitchFamily="2" charset="0"/>
              <a:cs typeface="Arial" charset="0"/>
            </a:endParaRPr>
          </a:p>
          <a:p>
            <a:r>
              <a:rPr lang="ru-RU" sz="1400" dirty="0">
                <a:solidFill>
                  <a:schemeClr val="tx1"/>
                </a:solidFill>
                <a:latin typeface="Europe" pitchFamily="2" charset="0"/>
                <a:cs typeface="Arial" charset="0"/>
              </a:rPr>
              <a:t>Беспроцентные займы на обучение работников/детей </a:t>
            </a:r>
            <a:r>
              <a:rPr lang="ru-RU" sz="1400" dirty="0" smtClean="0">
                <a:solidFill>
                  <a:schemeClr val="tx1"/>
                </a:solidFill>
                <a:latin typeface="Europe" pitchFamily="2" charset="0"/>
                <a:cs typeface="Arial" charset="0"/>
              </a:rPr>
              <a:t>работников</a:t>
            </a:r>
            <a:endParaRPr lang="ru-RU" sz="1400" dirty="0">
              <a:solidFill>
                <a:schemeClr val="tx1"/>
              </a:solidFill>
              <a:latin typeface="Europe" pitchFamily="2" charset="0"/>
              <a:cs typeface="Arial" charset="0"/>
            </a:endParaRPr>
          </a:p>
          <a:p>
            <a:r>
              <a:rPr lang="ru-RU" sz="1400" dirty="0" smtClean="0">
                <a:solidFill>
                  <a:schemeClr val="tx1"/>
                </a:solidFill>
                <a:latin typeface="Europe" pitchFamily="2" charset="0"/>
                <a:cs typeface="Arial" charset="0"/>
              </a:rPr>
              <a:t>Санаторно-курортное </a:t>
            </a:r>
            <a:r>
              <a:rPr lang="ru-RU" sz="1400" dirty="0">
                <a:solidFill>
                  <a:schemeClr val="tx1"/>
                </a:solidFill>
                <a:latin typeface="Europe" pitchFamily="2" charset="0"/>
                <a:cs typeface="Arial" charset="0"/>
              </a:rPr>
              <a:t>лечение работников и членов семей</a:t>
            </a:r>
          </a:p>
          <a:p>
            <a:pPr lvl="0"/>
            <a:r>
              <a:rPr lang="ru-RU" sz="1400" dirty="0">
                <a:solidFill>
                  <a:schemeClr val="tx1"/>
                </a:solidFill>
              </a:rPr>
              <a:t>Негосударственное пенсионное обеспечение и корпоративная пенсионная </a:t>
            </a:r>
            <a:r>
              <a:rPr lang="ru-RU" sz="1400" dirty="0" smtClean="0">
                <a:solidFill>
                  <a:schemeClr val="tx1"/>
                </a:solidFill>
              </a:rPr>
              <a:t>программа</a:t>
            </a:r>
            <a:endParaRPr lang="ru-RU" sz="1400" dirty="0">
              <a:solidFill>
                <a:schemeClr val="tx1"/>
              </a:solidFill>
              <a:latin typeface="Europe" pitchFamily="2" charset="0"/>
              <a:cs typeface="Arial" charset="0"/>
            </a:endParaRPr>
          </a:p>
          <a:p>
            <a:pPr lvl="0"/>
            <a:r>
              <a:rPr lang="ru-RU" sz="1400" dirty="0" smtClean="0">
                <a:solidFill>
                  <a:schemeClr val="tx1"/>
                </a:solidFill>
              </a:rPr>
              <a:t>Летний </a:t>
            </a:r>
            <a:r>
              <a:rPr lang="ru-RU" sz="1400" dirty="0">
                <a:solidFill>
                  <a:schemeClr val="tx1"/>
                </a:solidFill>
              </a:rPr>
              <a:t>оздоровительный отдых для работников/детей </a:t>
            </a:r>
            <a:r>
              <a:rPr lang="ru-RU" sz="1400" dirty="0" smtClean="0">
                <a:solidFill>
                  <a:schemeClr val="tx1"/>
                </a:solidFill>
              </a:rPr>
              <a:t>работников</a:t>
            </a:r>
            <a:endParaRPr lang="ru-RU" sz="1400" dirty="0">
              <a:solidFill>
                <a:schemeClr val="tx1"/>
              </a:solidFill>
            </a:endParaRPr>
          </a:p>
          <a:p>
            <a:pPr lvl="0"/>
            <a:r>
              <a:rPr lang="ru-RU" sz="1400" dirty="0">
                <a:solidFill>
                  <a:schemeClr val="tx1"/>
                </a:solidFill>
              </a:rPr>
              <a:t>Выплата надбавки молодым специалистам, работающим по рабочим </a:t>
            </a:r>
            <a:r>
              <a:rPr lang="ru-RU" sz="1400" dirty="0" smtClean="0">
                <a:solidFill>
                  <a:schemeClr val="tx1"/>
                </a:solidFill>
              </a:rPr>
              <a:t>специальностям</a:t>
            </a:r>
            <a:endParaRPr lang="ru-RU" sz="1400" dirty="0">
              <a:solidFill>
                <a:schemeClr val="tx1"/>
              </a:solidFill>
            </a:endParaRPr>
          </a:p>
          <a:p>
            <a:endParaRPr lang="ru-RU" sz="1600" dirty="0">
              <a:solidFill>
                <a:schemeClr val="tx1"/>
              </a:solidFill>
              <a:latin typeface="Europe" pitchFamily="2" charset="0"/>
              <a:cs typeface="Arial" charset="0"/>
            </a:endParaRPr>
          </a:p>
          <a:p>
            <a:pPr marL="0" indent="0">
              <a:buNone/>
            </a:pPr>
            <a:endParaRPr lang="ru-RU" sz="1600" dirty="0" smtClean="0"/>
          </a:p>
          <a:p>
            <a:endParaRPr lang="ru-RU" sz="1400" dirty="0" smtClean="0"/>
          </a:p>
          <a:p>
            <a:pPr marL="0" indent="0">
              <a:buNone/>
            </a:pPr>
            <a:endParaRPr lang="ru-RU" sz="1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6" r="6869"/>
          <a:stretch/>
        </p:blipFill>
        <p:spPr>
          <a:xfrm>
            <a:off x="6497319" y="1052736"/>
            <a:ext cx="2913381" cy="2808312"/>
          </a:xfrm>
          <a:prstGeom prst="rect">
            <a:avLst/>
          </a:prstGeom>
        </p:spPr>
      </p:pic>
      <p:pic>
        <p:nvPicPr>
          <p:cNvPr id="1026" name="Picture 2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319" y="4078153"/>
            <a:ext cx="2919381" cy="163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941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нутренний слайд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внутренний слайд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внутренний слайд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внутренний слайд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внутренний слайд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Shablon_europe</Template>
  <TotalTime>3884</TotalTime>
  <Words>1604</Words>
  <Application>Microsoft Office PowerPoint</Application>
  <PresentationFormat>Лист A4 (210x297 мм)</PresentationFormat>
  <Paragraphs>316</Paragraphs>
  <Slides>25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25</vt:i4>
      </vt:variant>
    </vt:vector>
  </HeadingPairs>
  <TitlesOfParts>
    <vt:vector size="38" baseType="lpstr">
      <vt:lpstr>Arial</vt:lpstr>
      <vt:lpstr>Batang</vt:lpstr>
      <vt:lpstr>Calibri</vt:lpstr>
      <vt:lpstr>Europe</vt:lpstr>
      <vt:lpstr>EuropeCond</vt:lpstr>
      <vt:lpstr>EuropeCondensedC</vt:lpstr>
      <vt:lpstr>Times New Roman</vt:lpstr>
      <vt:lpstr>Wingdings</vt:lpstr>
      <vt:lpstr>внутренний слайд</vt:lpstr>
      <vt:lpstr>1_внутренний слайд</vt:lpstr>
      <vt:lpstr>2_внутренний слайд</vt:lpstr>
      <vt:lpstr>3_внутренний слайд</vt:lpstr>
      <vt:lpstr>4_внутренний слайд</vt:lpstr>
      <vt:lpstr>   ООО «РН-Туапсинский НПЗ» г. Туапсе </vt:lpstr>
      <vt:lpstr>ООО «РН-Туапсинский НПЗ»</vt:lpstr>
      <vt:lpstr>Молодой специалист</vt:lpstr>
      <vt:lpstr>Программа развития молодых специалистов «Три ступени».</vt:lpstr>
      <vt:lpstr>Программа развития молодых специалистов «Три ступени».</vt:lpstr>
      <vt:lpstr>Программа развития молодых специалистов «Три ступени».</vt:lpstr>
      <vt:lpstr>Программа развития молодых специалистов «Три ступени».</vt:lpstr>
      <vt:lpstr>Организация практической подготовки студентов</vt:lpstr>
      <vt:lpstr>Мы предлагаем </vt:lpstr>
      <vt:lpstr>Социальные выплаты</vt:lpstr>
      <vt:lpstr>Обеспечение жильем иногородних работников</vt:lpstr>
      <vt:lpstr>Корпоративная ипотечная программа</vt:lpstr>
      <vt:lpstr>Программа образовательных займов</vt:lpstr>
      <vt:lpstr>Санаторно-курортное оздоровление</vt:lpstr>
      <vt:lpstr>Спортивные мероприятия завода</vt:lpstr>
      <vt:lpstr>Культурно-массовая работа</vt:lpstr>
      <vt:lpstr>Наши вакансии </vt:lpstr>
      <vt:lpstr>  Оператор технологических установок 4 разряда </vt:lpstr>
      <vt:lpstr>  Оператор товарный 4 разряда</vt:lpstr>
      <vt:lpstr>Презентация PowerPoint</vt:lpstr>
      <vt:lpstr>  Инженер-лаборант и Лаборант химического анализа  </vt:lpstr>
      <vt:lpstr>Презентация PowerPoint</vt:lpstr>
      <vt:lpstr>Презентация PowerPoint</vt:lpstr>
      <vt:lpstr>Контактная информация</vt:lpstr>
      <vt:lpstr>Презентация PowerPoint</vt:lpstr>
    </vt:vector>
  </TitlesOfParts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презентации шрифт Europe 20 pt</dc:title>
  <dc:creator>vircat</dc:creator>
  <cp:lastModifiedBy>Анисько Евгения Леонидовна</cp:lastModifiedBy>
  <cp:revision>316</cp:revision>
  <cp:lastPrinted>2024-03-18T10:24:32Z</cp:lastPrinted>
  <dcterms:created xsi:type="dcterms:W3CDTF">2012-04-25T13:09:23Z</dcterms:created>
  <dcterms:modified xsi:type="dcterms:W3CDTF">2024-10-23T06:02:05Z</dcterms:modified>
</cp:coreProperties>
</file>