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4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5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27" r:id="rId1"/>
    <p:sldMasterId id="2147483779" r:id="rId2"/>
    <p:sldMasterId id="2147483782" r:id="rId3"/>
    <p:sldMasterId id="2147483785" r:id="rId4"/>
    <p:sldMasterId id="2147483764" r:id="rId5"/>
    <p:sldMasterId id="2147483770" r:id="rId6"/>
  </p:sldMasterIdLst>
  <p:notesMasterIdLst>
    <p:notesMasterId r:id="rId12"/>
  </p:notesMasterIdLst>
  <p:handoutMasterIdLst>
    <p:handoutMasterId r:id="rId13"/>
  </p:handoutMasterIdLst>
  <p:sldIdLst>
    <p:sldId id="269" r:id="rId7"/>
    <p:sldId id="284" r:id="rId8"/>
    <p:sldId id="410" r:id="rId9"/>
    <p:sldId id="411" r:id="rId10"/>
    <p:sldId id="412" r:id="rId11"/>
  </p:sldIdLst>
  <p:sldSz cx="9144000" cy="5143500" type="screen16x9"/>
  <p:notesSz cx="9926638" cy="6797675"/>
  <p:custDataLst>
    <p:tags r:id="rId14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3" pos="145" userDrawn="1">
          <p15:clr>
            <a:srgbClr val="A4A3A4"/>
          </p15:clr>
        </p15:guide>
        <p15:guide id="4" pos="5628">
          <p15:clr>
            <a:srgbClr val="A4A3A4"/>
          </p15:clr>
        </p15:guide>
        <p15:guide id="7" pos="5057" userDrawn="1">
          <p15:clr>
            <a:srgbClr val="A4A3A4"/>
          </p15:clr>
        </p15:guide>
        <p15:guide id="8" orient="horz" pos="604">
          <p15:clr>
            <a:srgbClr val="A4A3A4"/>
          </p15:clr>
        </p15:guide>
        <p15:guide id="10" orient="horz" pos="384">
          <p15:clr>
            <a:srgbClr val="A4A3A4"/>
          </p15:clr>
        </p15:guide>
        <p15:guide id="12" orient="horz" pos="2881">
          <p15:clr>
            <a:srgbClr val="A4A3A4"/>
          </p15:clr>
        </p15:guide>
        <p15:guide id="13" orient="horz" pos="1746">
          <p15:clr>
            <a:srgbClr val="A4A3A4"/>
          </p15:clr>
        </p15:guide>
        <p15:guide id="15" pos="1878">
          <p15:clr>
            <a:srgbClr val="A4A3A4"/>
          </p15:clr>
        </p15:guide>
        <p15:guide id="16" pos="2015">
          <p15:clr>
            <a:srgbClr val="A4A3A4"/>
          </p15:clr>
        </p15:guide>
        <p15:guide id="17">
          <p15:clr>
            <a:srgbClr val="A4A3A4"/>
          </p15:clr>
        </p15:guide>
        <p15:guide id="18" pos="3751">
          <p15:clr>
            <a:srgbClr val="A4A3A4"/>
          </p15:clr>
        </p15:guide>
        <p15:guide id="19" pos="3891">
          <p15:clr>
            <a:srgbClr val="A4A3A4"/>
          </p15:clr>
        </p15:guide>
        <p15:guide id="20" pos="1073">
          <p15:clr>
            <a:srgbClr val="A4A3A4"/>
          </p15:clr>
        </p15:guide>
        <p15:guide id="21" orient="horz" pos="314">
          <p15:clr>
            <a:srgbClr val="A4A3A4"/>
          </p15:clr>
        </p15:guide>
        <p15:guide id="22" orient="horz" pos="2899">
          <p15:clr>
            <a:srgbClr val="A4A3A4"/>
          </p15:clr>
        </p15:guide>
        <p15:guide id="23" orient="horz" pos="1409">
          <p15:clr>
            <a:srgbClr val="A4A3A4"/>
          </p15:clr>
        </p15:guide>
        <p15:guide id="24" orient="horz" pos="617">
          <p15:clr>
            <a:srgbClr val="A4A3A4"/>
          </p15:clr>
        </p15:guide>
        <p15:guide id="25" orient="horz" pos="430">
          <p15:clr>
            <a:srgbClr val="A4A3A4"/>
          </p15:clr>
        </p15:guide>
        <p15:guide id="26" orient="horz" pos="1306">
          <p15:clr>
            <a:srgbClr val="A4A3A4"/>
          </p15:clr>
        </p15:guide>
        <p15:guide id="27" orient="horz" pos="2099">
          <p15:clr>
            <a:srgbClr val="A4A3A4"/>
          </p15:clr>
        </p15:guide>
        <p15:guide id="28" orient="horz" pos="2205">
          <p15:clr>
            <a:srgbClr val="A4A3A4"/>
          </p15:clr>
        </p15:guide>
        <p15:guide id="29" pos="107">
          <p15:clr>
            <a:srgbClr val="A4A3A4"/>
          </p15:clr>
        </p15:guide>
        <p15:guide id="30" pos="5656">
          <p15:clr>
            <a:srgbClr val="A4A3A4"/>
          </p15:clr>
        </p15:guide>
        <p15:guide id="31" pos="1888">
          <p15:clr>
            <a:srgbClr val="A4A3A4"/>
          </p15:clr>
        </p15:guide>
        <p15:guide id="32" pos="1991">
          <p15:clr>
            <a:srgbClr val="A4A3A4"/>
          </p15:clr>
        </p15:guide>
        <p15:guide id="33" pos="3775">
          <p15:clr>
            <a:srgbClr val="A4A3A4"/>
          </p15:clr>
        </p15:guide>
        <p15:guide id="34" pos="3879">
          <p15:clr>
            <a:srgbClr val="A4A3A4"/>
          </p15:clr>
        </p15:guide>
        <p15:guide id="35" pos="1044">
          <p15:clr>
            <a:srgbClr val="A4A3A4"/>
          </p15:clr>
        </p15:guide>
        <p15:guide id="36" orient="horz" pos="2713">
          <p15:clr>
            <a:srgbClr val="A4A3A4"/>
          </p15:clr>
        </p15:guide>
        <p15:guide id="37" orient="horz" pos="1434">
          <p15:clr>
            <a:srgbClr val="A4A3A4"/>
          </p15:clr>
        </p15:guide>
        <p15:guide id="38" orient="horz" pos="596">
          <p15:clr>
            <a:srgbClr val="A4A3A4"/>
          </p15:clr>
        </p15:guide>
        <p15:guide id="39" orient="horz" pos="3221">
          <p15:clr>
            <a:srgbClr val="A4A3A4"/>
          </p15:clr>
        </p15:guide>
        <p15:guide id="40" orient="horz" pos="2943">
          <p15:clr>
            <a:srgbClr val="A4A3A4"/>
          </p15:clr>
        </p15:guide>
        <p15:guide id="41" orient="horz" pos="1831">
          <p15:clr>
            <a:srgbClr val="A4A3A4"/>
          </p15:clr>
        </p15:guide>
        <p15:guide id="42" orient="horz" pos="1710">
          <p15:clr>
            <a:srgbClr val="A4A3A4"/>
          </p15:clr>
        </p15:guide>
        <p15:guide id="43" pos="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141">
          <p15:clr>
            <a:srgbClr val="A4A3A4"/>
          </p15:clr>
        </p15:guide>
        <p15:guide id="4" pos="3127">
          <p15:clr>
            <a:srgbClr val="A4A3A4"/>
          </p15:clr>
        </p15:guide>
        <p15:guide id="5" orient="horz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Кутлугильдина Анастасия Юрьевна" initials="КАЮ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79C2"/>
    <a:srgbClr val="05A0FF"/>
    <a:srgbClr val="53BDFF"/>
    <a:srgbClr val="FB943F"/>
    <a:srgbClr val="DCE6F2"/>
    <a:srgbClr val="8FD4FF"/>
    <a:srgbClr val="AAB8CA"/>
    <a:srgbClr val="92D050"/>
    <a:srgbClr val="B6C3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747" autoAdjust="0"/>
    <p:restoredTop sz="83086" autoAdjust="0"/>
  </p:normalViewPr>
  <p:slideViewPr>
    <p:cSldViewPr snapToGrid="0" showGuides="1">
      <p:cViewPr varScale="1">
        <p:scale>
          <a:sx n="47" d="100"/>
          <a:sy n="47" d="100"/>
        </p:scale>
        <p:origin x="-1170" y="-96"/>
      </p:cViewPr>
      <p:guideLst>
        <p:guide orient="horz" pos="604"/>
        <p:guide orient="horz" pos="384"/>
        <p:guide orient="horz" pos="2881"/>
        <p:guide orient="horz" pos="1746"/>
        <p:guide orient="horz" pos="314"/>
        <p:guide orient="horz" pos="2899"/>
        <p:guide orient="horz" pos="1409"/>
        <p:guide orient="horz" pos="617"/>
        <p:guide orient="horz" pos="430"/>
        <p:guide orient="horz" pos="1306"/>
        <p:guide orient="horz" pos="2099"/>
        <p:guide orient="horz" pos="2205"/>
        <p:guide orient="horz" pos="2713"/>
        <p:guide orient="horz" pos="1434"/>
        <p:guide orient="horz" pos="596"/>
        <p:guide orient="horz" pos="3221"/>
        <p:guide orient="horz" pos="2943"/>
        <p:guide orient="horz" pos="1831"/>
        <p:guide orient="horz" pos="1710"/>
        <p:guide pos="145"/>
        <p:guide pos="5628"/>
        <p:guide pos="5057"/>
        <p:guide pos="1878"/>
        <p:guide pos="2015"/>
        <p:guide/>
        <p:guide pos="3751"/>
        <p:guide pos="3891"/>
        <p:guide pos="1073"/>
        <p:guide pos="107"/>
        <p:guide pos="5656"/>
        <p:guide pos="1888"/>
        <p:guide pos="1991"/>
        <p:guide pos="3775"/>
        <p:guide pos="3879"/>
        <p:guide pos="1044"/>
        <p:guide pos="79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115" d="100"/>
          <a:sy n="115" d="100"/>
        </p:scale>
        <p:origin x="-2046" y="-78"/>
      </p:cViewPr>
      <p:guideLst>
        <p:guide orient="horz" pos="2880"/>
        <p:guide orient="horz" pos="2141"/>
        <p:guide orient="horz" pos="2142"/>
        <p:guide pos="2160"/>
        <p:guide pos="3127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301543" cy="339884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r>
              <a:rPr lang="ru-RU" dirty="0"/>
              <a:t>вававава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803" y="0"/>
            <a:ext cx="4301543" cy="339884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3DBE431C-8C36-4D7E-B9EF-A81810C5439C}" type="datetimeFigureOut">
              <a:rPr lang="ru-RU" smtClean="0"/>
              <a:pPr/>
              <a:t>06.11.2024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7" y="6456612"/>
            <a:ext cx="4301543" cy="339884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803" y="6456612"/>
            <a:ext cx="4301543" cy="339884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BF2F8D38-B759-4F71-8C75-97855087A88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162697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0"/>
            <a:ext cx="4301543" cy="339884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l">
              <a:defRPr sz="1200"/>
            </a:lvl1pPr>
          </a:lstStyle>
          <a:p>
            <a:r>
              <a:rPr lang="ru-RU" dirty="0"/>
              <a:t>вававава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3" y="0"/>
            <a:ext cx="4301543" cy="339884"/>
          </a:xfrm>
          <a:prstGeom prst="rect">
            <a:avLst/>
          </a:prstGeom>
        </p:spPr>
        <p:txBody>
          <a:bodyPr vert="horz" lIns="91294" tIns="45647" rIns="91294" bIns="45647" rtlCol="0"/>
          <a:lstStyle>
            <a:lvl1pPr algn="r">
              <a:defRPr sz="1200"/>
            </a:lvl1pPr>
          </a:lstStyle>
          <a:p>
            <a:fld id="{6270C1DF-F1E7-4F55-A84B-C146222D7CE7}" type="datetimeFigureOut">
              <a:rPr lang="ru-RU" smtClean="0"/>
              <a:pPr/>
              <a:t>06.11.2024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2312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94" tIns="45647" rIns="91294" bIns="45647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294" tIns="45647" rIns="91294" bIns="45647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6456612"/>
            <a:ext cx="4301543" cy="339884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3" y="6456612"/>
            <a:ext cx="4301543" cy="339884"/>
          </a:xfrm>
          <a:prstGeom prst="rect">
            <a:avLst/>
          </a:prstGeom>
        </p:spPr>
        <p:txBody>
          <a:bodyPr vert="horz" lIns="91294" tIns="45647" rIns="91294" bIns="45647" rtlCol="0" anchor="b"/>
          <a:lstStyle>
            <a:lvl1pPr algn="r">
              <a:defRPr sz="1200"/>
            </a:lvl1pPr>
          </a:lstStyle>
          <a:p>
            <a:fld id="{282185DB-A00E-4AF3-B661-15E025881028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4843838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52413" y="307975"/>
            <a:ext cx="9461500" cy="532288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992665" y="5815265"/>
            <a:ext cx="7941310" cy="47258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9114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489075" y="249238"/>
            <a:ext cx="7375525" cy="41497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377343" y="4463893"/>
            <a:ext cx="9240253" cy="2333782"/>
          </a:xfrm>
        </p:spPr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6260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47638" y="290513"/>
            <a:ext cx="9631362" cy="54181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992665" y="5793899"/>
            <a:ext cx="7941310" cy="49395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8431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489075" y="249238"/>
            <a:ext cx="7375525" cy="41497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377343" y="4463893"/>
            <a:ext cx="9240253" cy="2333782"/>
          </a:xfrm>
        </p:spPr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5149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489075" y="249238"/>
            <a:ext cx="7375525" cy="41497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>
          <a:xfrm>
            <a:off x="377343" y="4463893"/>
            <a:ext cx="9240253" cy="2333782"/>
          </a:xfrm>
        </p:spPr>
        <p:txBody>
          <a:bodyPr>
            <a:normAutofit/>
          </a:bodyPr>
          <a:lstStyle/>
          <a:p>
            <a:endParaRPr lang="ru-RU" sz="1200" kern="1200" dirty="0">
              <a:solidFill>
                <a:schemeClr val="tx1"/>
              </a:solidFill>
              <a:effectLst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9514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116236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8" name="Текст 4"/>
          <p:cNvSpPr>
            <a:spLocks noGrp="1"/>
          </p:cNvSpPr>
          <p:nvPr>
            <p:ph type="body" sz="quarter" idx="12"/>
          </p:nvPr>
        </p:nvSpPr>
        <p:spPr>
          <a:xfrm>
            <a:off x="1657350" y="2176278"/>
            <a:ext cx="7321550" cy="24258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2" y="910908"/>
            <a:ext cx="2664000" cy="3691255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2" y="910908"/>
            <a:ext cx="2664000" cy="3691255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8" name="Текст 4"/>
          <p:cNvSpPr>
            <a:spLocks noGrp="1"/>
          </p:cNvSpPr>
          <p:nvPr>
            <p:ph type="body" sz="quarter" idx="12"/>
          </p:nvPr>
        </p:nvSpPr>
        <p:spPr>
          <a:xfrm>
            <a:off x="3160712" y="910908"/>
            <a:ext cx="5818187" cy="36912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2846387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3"/>
          </p:nvPr>
        </p:nvSpPr>
        <p:spPr>
          <a:xfrm>
            <a:off x="6143033" y="910908"/>
            <a:ext cx="2835868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3143112" y="910908"/>
            <a:ext cx="2846387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2846387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4"/>
          </p:nvPr>
        </p:nvSpPr>
        <p:spPr>
          <a:xfrm>
            <a:off x="3143112" y="910908"/>
            <a:ext cx="5835788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8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116236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3"/>
          </p:nvPr>
        </p:nvSpPr>
        <p:spPr>
          <a:xfrm>
            <a:off x="150813" y="2173610"/>
            <a:ext cx="8828087" cy="242855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5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МЕРОПРИЯТИЯ</a:t>
            </a:r>
          </a:p>
        </p:txBody>
      </p:sp>
      <p:sp>
        <p:nvSpPr>
          <p:cNvPr id="15" name="Текст 4"/>
          <p:cNvSpPr>
            <a:spLocks noGrp="1"/>
          </p:cNvSpPr>
          <p:nvPr>
            <p:ph type="body" sz="quarter" idx="10" hasCustomPrompt="1"/>
          </p:nvPr>
        </p:nvSpPr>
        <p:spPr>
          <a:xfrm>
            <a:off x="1657350" y="979488"/>
            <a:ext cx="7321550" cy="3622675"/>
          </a:xfrm>
        </p:spPr>
        <p:txBody>
          <a:bodyPr/>
          <a:lstStyle/>
          <a:p>
            <a:pPr lvl="0"/>
            <a:r>
              <a:rPr lang="ru-RU" dirty="0"/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30083225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МЕРОПРИЯТИЯ</a:t>
            </a:r>
          </a:p>
        </p:txBody>
      </p:sp>
      <p:sp>
        <p:nvSpPr>
          <p:cNvPr id="15" name="Текст 4"/>
          <p:cNvSpPr>
            <a:spLocks noGrp="1"/>
          </p:cNvSpPr>
          <p:nvPr>
            <p:ph type="body" sz="quarter" idx="10" hasCustomPrompt="1"/>
          </p:nvPr>
        </p:nvSpPr>
        <p:spPr>
          <a:xfrm>
            <a:off x="1657350" y="979488"/>
            <a:ext cx="7321550" cy="3622675"/>
          </a:xfrm>
        </p:spPr>
        <p:txBody>
          <a:bodyPr/>
          <a:lstStyle/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2846387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6" name="Текст 4"/>
          <p:cNvSpPr>
            <a:spLocks noGrp="1"/>
          </p:cNvSpPr>
          <p:nvPr>
            <p:ph type="body" sz="quarter" idx="13"/>
          </p:nvPr>
        </p:nvSpPr>
        <p:spPr>
          <a:xfrm>
            <a:off x="6143033" y="910908"/>
            <a:ext cx="2835868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7" name="Текст 4"/>
          <p:cNvSpPr>
            <a:spLocks noGrp="1"/>
          </p:cNvSpPr>
          <p:nvPr>
            <p:ph type="body" sz="quarter" idx="14"/>
          </p:nvPr>
        </p:nvSpPr>
        <p:spPr>
          <a:xfrm>
            <a:off x="3143112" y="910908"/>
            <a:ext cx="2846387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МЕРОПРИЯТИЯ</a:t>
            </a:r>
          </a:p>
        </p:txBody>
      </p:sp>
      <p:sp>
        <p:nvSpPr>
          <p:cNvPr id="15" name="Текст 4"/>
          <p:cNvSpPr>
            <a:spLocks noGrp="1"/>
          </p:cNvSpPr>
          <p:nvPr>
            <p:ph type="body" sz="quarter" idx="10" hasCustomPrompt="1"/>
          </p:nvPr>
        </p:nvSpPr>
        <p:spPr>
          <a:xfrm>
            <a:off x="1657350" y="979488"/>
            <a:ext cx="7321550" cy="3622675"/>
          </a:xfrm>
        </p:spPr>
        <p:txBody>
          <a:bodyPr/>
          <a:lstStyle/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2846387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4"/>
          </p:nvPr>
        </p:nvSpPr>
        <p:spPr>
          <a:xfrm>
            <a:off x="3143112" y="910908"/>
            <a:ext cx="5835788" cy="3713162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6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116236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4" name="Текст 4"/>
          <p:cNvSpPr>
            <a:spLocks noGrp="1"/>
          </p:cNvSpPr>
          <p:nvPr>
            <p:ph type="body" sz="quarter" idx="13"/>
          </p:nvPr>
        </p:nvSpPr>
        <p:spPr>
          <a:xfrm>
            <a:off x="150813" y="2173610"/>
            <a:ext cx="8828087" cy="2428553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9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4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5" name="Текст 11"/>
          <p:cNvSpPr>
            <a:spLocks noGrp="1"/>
          </p:cNvSpPr>
          <p:nvPr>
            <p:ph type="body" sz="quarter" idx="10" hasCustomPrompt="1"/>
          </p:nvPr>
        </p:nvSpPr>
        <p:spPr>
          <a:xfrm>
            <a:off x="2268539" y="4819948"/>
            <a:ext cx="665321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kern="1200" baseline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lang="ru-RU" sz="2000" kern="120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lang="ru-RU" sz="2000" kern="1200" dirty="0" smtClean="0">
                <a:solidFill>
                  <a:srgbClr val="00B050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7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204789" y="4819948"/>
            <a:ext cx="148748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ru-RU" sz="2000" b="1" kern="120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fld id="{8E730068-F805-43B7-8A8E-3E2DB17E4B45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604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116236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116236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8" name="Текст 4"/>
          <p:cNvSpPr>
            <a:spLocks noGrp="1"/>
          </p:cNvSpPr>
          <p:nvPr>
            <p:ph type="body" sz="quarter" idx="12"/>
          </p:nvPr>
        </p:nvSpPr>
        <p:spPr>
          <a:xfrm>
            <a:off x="150813" y="2176278"/>
            <a:ext cx="8828087" cy="242588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ru-RU" dirty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Текст 14"/>
          <p:cNvSpPr>
            <a:spLocks noGrp="1"/>
          </p:cNvSpPr>
          <p:nvPr>
            <p:ph type="body" sz="quarter" idx="11" hasCustomPrompt="1"/>
          </p:nvPr>
        </p:nvSpPr>
        <p:spPr>
          <a:xfrm>
            <a:off x="1657350" y="4859755"/>
            <a:ext cx="7321550" cy="215444"/>
          </a:xfrm>
        </p:spPr>
        <p:txBody>
          <a:bodyPr wrap="square" anchor="ctr" anchorCtr="0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400" b="0" kern="1200" dirty="0" smtClean="0">
                <a:solidFill>
                  <a:schemeClr val="bg1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15" name="Текст 4"/>
          <p:cNvSpPr>
            <a:spLocks noGrp="1"/>
          </p:cNvSpPr>
          <p:nvPr>
            <p:ph type="body" sz="quarter" idx="10"/>
          </p:nvPr>
        </p:nvSpPr>
        <p:spPr>
          <a:xfrm>
            <a:off x="150813" y="910908"/>
            <a:ext cx="8828087" cy="116236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2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emf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e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4783500"/>
            <a:ext cx="9143999" cy="3600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" y="1"/>
            <a:ext cx="1478754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-1" y="4783500"/>
            <a:ext cx="1479600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3"/>
          <p:cNvSpPr txBox="1">
            <a:spLocks/>
          </p:cNvSpPr>
          <p:nvPr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8"/>
            <a:ext cx="8828087" cy="371316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51" name="Line 7"/>
          <p:cNvSpPr>
            <a:spLocks noChangeShapeType="1"/>
          </p:cNvSpPr>
          <p:nvPr/>
        </p:nvSpPr>
        <p:spPr bwMode="auto">
          <a:xfrm>
            <a:off x="1478587" y="4772025"/>
            <a:ext cx="0" cy="3714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1478587" y="0"/>
            <a:ext cx="0" cy="8024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pic>
        <p:nvPicPr>
          <p:cNvPr id="16" name="Picture 2" descr="C:\Users\sta101\Desktop\NSTEC line wite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3" y="282574"/>
            <a:ext cx="1378986" cy="26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1" r:id="rId3"/>
    <p:sldLayoutId id="2147483730" r:id="rId4"/>
    <p:sldLayoutId id="2147483743" r:id="rId5"/>
    <p:sldLayoutId id="2147483788" r:id="rId6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19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2073275"/>
            <a:ext cx="9143999" cy="3070225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" y="1"/>
            <a:ext cx="1478754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-1" y="4783500"/>
            <a:ext cx="1479600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3"/>
          <p:cNvSpPr txBox="1">
            <a:spLocks/>
          </p:cNvSpPr>
          <p:nvPr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9"/>
            <a:ext cx="8828087" cy="116236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51" name="Line 7"/>
          <p:cNvSpPr>
            <a:spLocks noChangeShapeType="1"/>
          </p:cNvSpPr>
          <p:nvPr/>
        </p:nvSpPr>
        <p:spPr bwMode="auto">
          <a:xfrm>
            <a:off x="1478587" y="4772025"/>
            <a:ext cx="0" cy="3714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1478587" y="0"/>
            <a:ext cx="0" cy="8024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000" y="108000"/>
            <a:ext cx="1170000" cy="57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19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1481138" y="2073275"/>
            <a:ext cx="7662861" cy="3070225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" y="1"/>
            <a:ext cx="1478754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-1" y="4783500"/>
            <a:ext cx="1479600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3"/>
          <p:cNvSpPr txBox="1">
            <a:spLocks/>
          </p:cNvSpPr>
          <p:nvPr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8"/>
            <a:ext cx="8828087" cy="1162367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1478587" y="0"/>
            <a:ext cx="0" cy="5143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000" y="108000"/>
            <a:ext cx="1170000" cy="57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19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2997200" y="1"/>
            <a:ext cx="6146799" cy="5143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1481138" y="4776788"/>
            <a:ext cx="7662861" cy="366711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" y="1"/>
            <a:ext cx="1478754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-1" y="4783500"/>
            <a:ext cx="1479600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Номер слайда 3"/>
          <p:cNvSpPr txBox="1">
            <a:spLocks/>
          </p:cNvSpPr>
          <p:nvPr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8"/>
            <a:ext cx="2665539" cy="369125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19" name="Line 9"/>
          <p:cNvSpPr>
            <a:spLocks noChangeShapeType="1"/>
          </p:cNvSpPr>
          <p:nvPr/>
        </p:nvSpPr>
        <p:spPr bwMode="auto">
          <a:xfrm>
            <a:off x="1478587" y="0"/>
            <a:ext cx="0" cy="514350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000" y="108000"/>
            <a:ext cx="1170000" cy="5765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19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3999" cy="5143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" y="1"/>
            <a:ext cx="1478754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-1" y="4783500"/>
            <a:ext cx="1479600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7350" y="76199"/>
            <a:ext cx="7321551" cy="661039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0813" y="910908"/>
            <a:ext cx="8828087" cy="3713162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0" name="Line 16"/>
          <p:cNvSpPr>
            <a:spLocks noChangeShapeType="1"/>
          </p:cNvSpPr>
          <p:nvPr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51" name="Line 7"/>
          <p:cNvSpPr>
            <a:spLocks noChangeShapeType="1"/>
          </p:cNvSpPr>
          <p:nvPr/>
        </p:nvSpPr>
        <p:spPr bwMode="auto">
          <a:xfrm>
            <a:off x="1478587" y="4772025"/>
            <a:ext cx="0" cy="371475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16" name="Line 9"/>
          <p:cNvSpPr>
            <a:spLocks noChangeShapeType="1"/>
          </p:cNvSpPr>
          <p:nvPr/>
        </p:nvSpPr>
        <p:spPr bwMode="auto">
          <a:xfrm>
            <a:off x="1478587" y="0"/>
            <a:ext cx="0" cy="8024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14" name="Номер слайда 3"/>
          <p:cNvSpPr txBox="1">
            <a:spLocks/>
          </p:cNvSpPr>
          <p:nvPr/>
        </p:nvSpPr>
        <p:spPr>
          <a:xfrm>
            <a:off x="166688" y="4859755"/>
            <a:ext cx="921538" cy="215444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274F02-7521-4F9B-A76E-13D583AC38B1}" type="slidenum">
              <a:rPr kumimoji="0" lang="ru-RU" sz="1400" b="1" i="0" u="none" strike="noStrike" kern="120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pic>
        <p:nvPicPr>
          <p:cNvPr id="4" name="Picture 2" descr="C:\Users\sta101\Desktop\NSTEC line wite.png">
            <a:extLst>
              <a:ext uri="{FF2B5EF4-FFF2-40B4-BE49-F238E27FC236}">
                <a16:creationId xmlns="" xmlns:a16="http://schemas.microsoft.com/office/drawing/2014/main" id="{0723240C-1614-E9FA-938D-362CE251474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3" y="282574"/>
            <a:ext cx="1378986" cy="26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89" r:id="rId6"/>
  </p:sldLayoutIdLst>
  <p:txStyles>
    <p:titleStyle>
      <a:lvl1pPr algn="l" defTabSz="914400" rtl="0" eaLnBrk="1" latinLnBrk="0" hangingPunct="1">
        <a:spcBef>
          <a:spcPct val="0"/>
        </a:spcBef>
        <a:buNone/>
        <a:defRPr kumimoji="0" lang="ru-RU" sz="19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kern="1200" dirty="0" smtClean="0">
          <a:solidFill>
            <a:schemeClr val="bg1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9143999" cy="5143500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20" name="Rectangle 8"/>
          <p:cNvSpPr>
            <a:spLocks noChangeArrowheads="1"/>
          </p:cNvSpPr>
          <p:nvPr/>
        </p:nvSpPr>
        <p:spPr bwMode="auto">
          <a:xfrm>
            <a:off x="0" y="0"/>
            <a:ext cx="9144000" cy="796925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7" name="Rectangle 7"/>
          <p:cNvSpPr>
            <a:spLocks noChangeArrowheads="1"/>
          </p:cNvSpPr>
          <p:nvPr/>
        </p:nvSpPr>
        <p:spPr bwMode="auto">
          <a:xfrm>
            <a:off x="2" y="1"/>
            <a:ext cx="1478754" cy="796924"/>
          </a:xfrm>
          <a:prstGeom prst="rect">
            <a:avLst/>
          </a:prstGeom>
          <a:solidFill>
            <a:srgbClr val="0079C2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endParaRPr lang="ru-RU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-2" y="4783500"/>
            <a:ext cx="9144001" cy="360000"/>
          </a:xfrm>
          <a:prstGeom prst="rect">
            <a:avLst/>
          </a:prstGeom>
          <a:solidFill>
            <a:srgbClr val="003366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marL="0" algn="l" defTabSz="914400" rtl="0" eaLnBrk="1" latinLnBrk="0" hangingPunct="1"/>
            <a:endParaRPr lang="ru-RU" sz="18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57350" y="979488"/>
            <a:ext cx="7321550" cy="3622675"/>
          </a:xfrm>
          <a:prstGeom prst="rect">
            <a:avLst/>
          </a:prstGeom>
        </p:spPr>
        <p:txBody>
          <a:bodyPr vert="horz" wrap="square" lIns="0" tIns="0" rIns="0" bIns="0" rtlCol="0" anchor="ctr" anchorCtr="0">
            <a:noAutofit/>
          </a:bodyPr>
          <a:lstStyle/>
          <a:p>
            <a:pPr lvl="0"/>
            <a:r>
              <a:rPr lang="ru-RU" dirty="0"/>
              <a:t>НАЗВАНИЕ ПРЕЗЕНТАЦИИ</a:t>
            </a:r>
          </a:p>
        </p:txBody>
      </p:sp>
      <p:sp>
        <p:nvSpPr>
          <p:cNvPr id="50" name="Line 16"/>
          <p:cNvSpPr>
            <a:spLocks noChangeShapeType="1"/>
          </p:cNvSpPr>
          <p:nvPr/>
        </p:nvSpPr>
        <p:spPr bwMode="auto">
          <a:xfrm>
            <a:off x="0" y="4771595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14" name="Line 9"/>
          <p:cNvSpPr>
            <a:spLocks noChangeShapeType="1"/>
          </p:cNvSpPr>
          <p:nvPr/>
        </p:nvSpPr>
        <p:spPr bwMode="auto">
          <a:xfrm>
            <a:off x="1478587" y="0"/>
            <a:ext cx="0" cy="802481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0" y="801687"/>
            <a:ext cx="9144000" cy="0"/>
          </a:xfrm>
          <a:prstGeom prst="line">
            <a:avLst/>
          </a:prstGeom>
          <a:noFill/>
          <a:ln w="15875">
            <a:solidFill>
              <a:schemeClr val="bg1"/>
            </a:solidFill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endParaRPr lang="ru-RU" dirty="0"/>
          </a:p>
        </p:txBody>
      </p:sp>
      <p:pic>
        <p:nvPicPr>
          <p:cNvPr id="2" name="Picture 2" descr="C:\Users\sta101\Desktop\NSTEC line wite.png">
            <a:extLst>
              <a:ext uri="{FF2B5EF4-FFF2-40B4-BE49-F238E27FC236}">
                <a16:creationId xmlns="" xmlns:a16="http://schemas.microsoft.com/office/drawing/2014/main" id="{3FB2F99A-2689-B907-03B7-B3A61B7A69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3" y="282574"/>
            <a:ext cx="1378986" cy="269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8" r:id="rId2"/>
  </p:sldLayoutIdLst>
  <p:txStyles>
    <p:titleStyle>
      <a:lvl1pPr algn="ctr" defTabSz="914400" rtl="0" eaLnBrk="1" latinLnBrk="0" hangingPunct="1">
        <a:spcBef>
          <a:spcPct val="0"/>
        </a:spcBef>
        <a:buNone/>
        <a:defRPr kumimoji="0" lang="ru-RU" sz="1900" b="0" i="0" u="none" strike="noStrike" kern="1200" cap="none" spc="0" normalizeH="0" baseline="0" noProof="0" dirty="0" smtClean="0">
          <a:ln>
            <a:noFill/>
          </a:ln>
          <a:solidFill>
            <a:schemeClr val="bg1"/>
          </a:solidFill>
          <a:effectLst/>
          <a:uLnTx/>
          <a:uFillTx/>
          <a:latin typeface="Arial Narrow" pitchFamily="34" charset="0"/>
          <a:ea typeface="+mj-ea"/>
          <a:cs typeface="+mj-cs"/>
        </a:defRPr>
      </a:lvl1pPr>
    </p:titleStyle>
    <p:bodyStyle>
      <a:lvl1pPr marL="0" indent="-342900" algn="l" defTabSz="914400" rtl="0" eaLnBrk="1" latinLnBrk="0" hangingPunct="1">
        <a:spcBef>
          <a:spcPct val="20000"/>
        </a:spcBef>
        <a:buFont typeface="Arial" pitchFamily="34" charset="0"/>
        <a:buNone/>
        <a:defRPr lang="ru-RU" sz="1900" b="1" kern="1200" baseline="0" dirty="0" smtClean="0">
          <a:solidFill>
            <a:schemeClr val="bg1"/>
          </a:solidFill>
          <a:latin typeface="Arial Narrow" pitchFamily="34" charset="0"/>
          <a:ea typeface="+mn-ea"/>
          <a:cs typeface="+mn-cs"/>
        </a:defRPr>
      </a:lvl1pPr>
      <a:lvl2pPr marL="0" indent="-28575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2pPr>
      <a:lvl3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3pPr>
      <a:lvl4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4pPr>
      <a:lvl5pPr marL="0" indent="-228600" algn="l" defTabSz="914400" rtl="0" eaLnBrk="1" latinLnBrk="0" hangingPunct="1">
        <a:spcBef>
          <a:spcPct val="20000"/>
        </a:spcBef>
        <a:buFont typeface="Arial" pitchFamily="34" charset="0"/>
        <a:buNone/>
        <a:defRPr lang="ru-RU" sz="2400" kern="1200" dirty="0" smtClean="0">
          <a:solidFill>
            <a:srgbClr val="003366"/>
          </a:solidFill>
          <a:latin typeface="Arial Narrow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Текст 6"/>
          <p:cNvSpPr>
            <a:spLocks noGrp="1"/>
          </p:cNvSpPr>
          <p:nvPr>
            <p:ph type="body" sz="quarter" idx="10"/>
          </p:nvPr>
        </p:nvSpPr>
        <p:spPr>
          <a:xfrm>
            <a:off x="1657350" y="979488"/>
            <a:ext cx="5759450" cy="3622675"/>
          </a:xfrm>
        </p:spPr>
        <p:txBody>
          <a:bodyPr/>
          <a:lstStyle/>
          <a:p>
            <a:r>
              <a:rPr lang="ru-RU" sz="3600" dirty="0"/>
              <a:t>ООО "Ново-</a:t>
            </a:r>
            <a:r>
              <a:rPr lang="ru-RU" sz="3600" dirty="0" err="1"/>
              <a:t>Салаватская</a:t>
            </a:r>
            <a:r>
              <a:rPr lang="ru-RU" sz="3600" dirty="0"/>
              <a:t> ТЭЦ"</a:t>
            </a:r>
            <a:r>
              <a:rPr lang="ru-RU" sz="2800" dirty="0"/>
              <a:t> </a:t>
            </a:r>
            <a:endParaRPr lang="ru-RU" sz="2800" dirty="0" smtClean="0"/>
          </a:p>
          <a:p>
            <a:r>
              <a:rPr lang="ru-RU" sz="2800" dirty="0" smtClean="0"/>
              <a:t>крупнейшая теплоэлектроцентраль </a:t>
            </a:r>
          </a:p>
          <a:p>
            <a:r>
              <a:rPr lang="ru-RU" sz="2800" dirty="0" smtClean="0"/>
              <a:t>в </a:t>
            </a:r>
            <a:r>
              <a:rPr lang="ru-RU" sz="2800" dirty="0"/>
              <a:t>Республике </a:t>
            </a:r>
            <a:r>
              <a:rPr lang="ru-RU" sz="2800" dirty="0" smtClean="0"/>
              <a:t>Башкортостан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90721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08686" y="1131338"/>
            <a:ext cx="260831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Состав оборудования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4 200 т/ч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chemeClr val="bg1"/>
                </a:solidFill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10 паровых энергетических котлов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>
                <a:solidFill>
                  <a:schemeClr val="bg1"/>
                </a:solidFill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415 МВт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chemeClr val="bg1"/>
                </a:solidFill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4 паровые турбины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>
                <a:solidFill>
                  <a:schemeClr val="bg1"/>
                </a:solidFill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432 МВт</a:t>
            </a:r>
          </a:p>
          <a:p>
            <a:pPr fontAlgn="base">
              <a:spcBef>
                <a:spcPts val="0"/>
              </a:spcBef>
            </a:pPr>
            <a:r>
              <a:rPr lang="ru-RU" sz="1000" b="1" dirty="0">
                <a:solidFill>
                  <a:schemeClr val="bg1"/>
                </a:solidFill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 энергоблок ПГУ-410Т (Siemens)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31721" y="1121711"/>
            <a:ext cx="8096931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endParaRPr lang="ru-RU" sz="1400" dirty="0" smtClean="0"/>
          </a:p>
          <a:p>
            <a:pPr fontAlgn="base"/>
            <a:endParaRPr lang="ru-RU" sz="1400" dirty="0" smtClean="0"/>
          </a:p>
          <a:p>
            <a:pPr fontAlgn="base"/>
            <a:endParaRPr lang="ru-RU" sz="1400" dirty="0"/>
          </a:p>
          <a:p>
            <a:pPr fontAlgn="base"/>
            <a:endParaRPr lang="ru-RU" sz="1400" dirty="0" smtClean="0"/>
          </a:p>
          <a:p>
            <a:pPr fontAlgn="base"/>
            <a:endParaRPr lang="ru-RU" sz="1400" dirty="0"/>
          </a:p>
          <a:p>
            <a:pPr fontAlgn="base"/>
            <a:endParaRPr lang="ru-RU" sz="1400" dirty="0"/>
          </a:p>
          <a:p>
            <a:r>
              <a:rPr lang="ru-RU" sz="1400" dirty="0"/>
              <a:t> 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66852" y="905913"/>
            <a:ext cx="8807450" cy="45085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Почти 60 лет  в отрасли ТЭК</a:t>
            </a:r>
          </a:p>
        </p:txBody>
      </p:sp>
      <p:sp>
        <p:nvSpPr>
          <p:cNvPr id="5" name="Прямоугольник с двумя скругленными противолежащими углами 4"/>
          <p:cNvSpPr/>
          <p:nvPr/>
        </p:nvSpPr>
        <p:spPr>
          <a:xfrm>
            <a:off x="217652" y="1543050"/>
            <a:ext cx="8756650" cy="57785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Является крупнейшим поставщиком тепло- и электроэнергии в Республике Башкортостан</a:t>
            </a:r>
          </a:p>
        </p:txBody>
      </p:sp>
      <p:sp>
        <p:nvSpPr>
          <p:cNvPr id="6" name="Прямоугольник с двумя скругленными противолежащими углами 5"/>
          <p:cNvSpPr/>
          <p:nvPr/>
        </p:nvSpPr>
        <p:spPr>
          <a:xfrm>
            <a:off x="1917700" y="2325001"/>
            <a:ext cx="7056602" cy="625747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Установленные </a:t>
            </a:r>
            <a:r>
              <a:rPr lang="ru-RU" dirty="0"/>
              <a:t>электрическая мощность – 858,25 </a:t>
            </a:r>
            <a:r>
              <a:rPr lang="ru-RU" dirty="0" smtClean="0"/>
              <a:t>МВт, </a:t>
            </a:r>
          </a:p>
          <a:p>
            <a:pPr algn="ctr"/>
            <a:r>
              <a:rPr lang="ru-RU" dirty="0" smtClean="0"/>
              <a:t>тепловая </a:t>
            </a:r>
            <a:r>
              <a:rPr lang="ru-RU" dirty="0"/>
              <a:t>мощность – 2 413 Гкал/ч</a:t>
            </a: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6852" y="3843205"/>
            <a:ext cx="8807450" cy="853091"/>
          </a:xfrm>
          <a:prstGeom prst="round2DiagRect">
            <a:avLst>
              <a:gd name="adj1" fmla="val 24111"/>
              <a:gd name="adj2" fmla="val 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Эксплуатация и управление генерирующим оборудованием </a:t>
            </a:r>
            <a:r>
              <a:rPr lang="ru-RU" dirty="0"/>
              <a:t>на основе современных парогазовых технологий, что позволило существенно снизить себестоимость вырабатываемой энергии, а также сократить выбросы вредных веществ в атмосферу</a:t>
            </a:r>
          </a:p>
        </p:txBody>
      </p: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66852" y="3103149"/>
            <a:ext cx="7719848" cy="57785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 состав НСТЭЦ входят 3 электростанции –  Ново-</a:t>
            </a:r>
            <a:r>
              <a:rPr lang="ru-RU" dirty="0" err="1"/>
              <a:t>Салаватская</a:t>
            </a:r>
            <a:r>
              <a:rPr lang="ru-RU" dirty="0"/>
              <a:t> ТЭЦ, </a:t>
            </a:r>
            <a:endParaRPr lang="ru-RU" dirty="0" smtClean="0"/>
          </a:p>
          <a:p>
            <a:pPr algn="ctr"/>
            <a:r>
              <a:rPr lang="ru-RU" dirty="0" smtClean="0"/>
              <a:t>Ново-</a:t>
            </a:r>
            <a:r>
              <a:rPr lang="ru-RU" dirty="0" err="1" smtClean="0"/>
              <a:t>Салаватская</a:t>
            </a:r>
            <a:r>
              <a:rPr lang="ru-RU" dirty="0" smtClean="0"/>
              <a:t> </a:t>
            </a:r>
            <a:r>
              <a:rPr lang="ru-RU" dirty="0"/>
              <a:t>ПГУ и </a:t>
            </a:r>
            <a:r>
              <a:rPr lang="ru-RU" dirty="0" err="1"/>
              <a:t>Нугушский</a:t>
            </a:r>
            <a:r>
              <a:rPr lang="ru-RU" dirty="0"/>
              <a:t> гидроузел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644650" y="171450"/>
            <a:ext cx="7143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latin typeface="Arial Narrow" pitchFamily="34" charset="0"/>
              </a:rPr>
              <a:t>О </a:t>
            </a:r>
            <a:r>
              <a:rPr lang="ru-RU" sz="2800" b="1" dirty="0" smtClean="0">
                <a:solidFill>
                  <a:schemeClr val="bg1"/>
                </a:solidFill>
                <a:latin typeface="Arial Narrow" pitchFamily="34" charset="0"/>
              </a:rPr>
              <a:t>нашем предприятии</a:t>
            </a:r>
            <a:endParaRPr lang="ru-RU" sz="28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66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75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750"/>
                            </p:stCondLst>
                            <p:childTnLst>
                              <p:par>
                                <p:cTn id="1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750"/>
                            </p:stCondLst>
                            <p:childTnLst>
                              <p:par>
                                <p:cTn id="2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75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75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75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75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4" grpId="1" build="p" animBg="1"/>
      <p:bldP spid="4" grpId="2" build="p" animBg="1"/>
      <p:bldP spid="5" grpId="0" animBg="1"/>
      <p:bldP spid="6" grpId="0" animBg="1"/>
      <p:bldP spid="7" grpId="0" animBg="1"/>
      <p:bldP spid="8" grpId="0" animBg="1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1793811" y="104192"/>
            <a:ext cx="7256883" cy="592494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kumimoji="0" lang="ru-RU" sz="19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ea typeface="+mn-ea"/>
                <a:cs typeface="+mn-cs"/>
              </a:rPr>
              <a:t>Мы набираем кандидатов </a:t>
            </a:r>
            <a:r>
              <a:rPr lang="ru-RU" sz="2800" b="1" dirty="0" smtClean="0">
                <a:ea typeface="+mn-ea"/>
                <a:cs typeface="+mn-cs"/>
              </a:rPr>
              <a:t>по направлениям:</a:t>
            </a:r>
            <a:endParaRPr lang="ru-RU" sz="2800" b="1" dirty="0">
              <a:ea typeface="+mn-ea"/>
              <a:cs typeface="+mn-cs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505459" y="1188098"/>
            <a:ext cx="8134687" cy="3009253"/>
          </a:xfrm>
          <a:prstGeom prst="rect">
            <a:avLst/>
          </a:prstGeom>
        </p:spPr>
        <p:txBody>
          <a:bodyPr anchor="ctr"/>
          <a:lstStyle>
            <a:lvl1pPr mar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1900" kern="1200" dirty="0" smtClean="0">
                <a:solidFill>
                  <a:srgbClr val="003366"/>
                </a:solidFill>
                <a:latin typeface="Arial Narrow" pitchFamily="34" charset="0"/>
                <a:ea typeface="+mn-ea"/>
                <a:cs typeface="+mn-cs"/>
              </a:defRPr>
            </a:lvl1pPr>
            <a:lvl2pPr marL="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2400" kern="1200" dirty="0" smtClean="0">
                <a:solidFill>
                  <a:srgbClr val="003366"/>
                </a:solidFill>
                <a:latin typeface="Arial Narrow" pitchFamily="34" charset="0"/>
                <a:ea typeface="+mn-ea"/>
                <a:cs typeface="+mn-cs"/>
              </a:defRPr>
            </a:lvl2pPr>
            <a:lvl3pPr marL="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2400" kern="1200" dirty="0" smtClean="0">
                <a:solidFill>
                  <a:srgbClr val="003366"/>
                </a:solidFill>
                <a:latin typeface="Arial Narrow" pitchFamily="34" charset="0"/>
                <a:ea typeface="+mn-ea"/>
                <a:cs typeface="+mn-cs"/>
              </a:defRPr>
            </a:lvl3pPr>
            <a:lvl4pPr marL="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2400" kern="1200" dirty="0" smtClean="0">
                <a:solidFill>
                  <a:srgbClr val="003366"/>
                </a:solidFill>
                <a:latin typeface="Arial Narrow" pitchFamily="34" charset="0"/>
                <a:ea typeface="+mn-ea"/>
                <a:cs typeface="+mn-cs"/>
              </a:defRPr>
            </a:lvl4pPr>
            <a:lvl5pPr marL="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lang="ru-RU" sz="2400" kern="1200" dirty="0" smtClean="0">
                <a:solidFill>
                  <a:srgbClr val="003366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600"/>
              </a:spcAft>
            </a:pPr>
            <a:endParaRPr lang="ru-RU" sz="2200" dirty="0"/>
          </a:p>
        </p:txBody>
      </p:sp>
      <p:sp>
        <p:nvSpPr>
          <p:cNvPr id="2" name="Загнутый угол 1"/>
          <p:cNvSpPr/>
          <p:nvPr/>
        </p:nvSpPr>
        <p:spPr>
          <a:xfrm>
            <a:off x="393700" y="1028699"/>
            <a:ext cx="1981200" cy="2851151"/>
          </a:xfrm>
          <a:prstGeom prst="foldedCorner">
            <a:avLst>
              <a:gd name="adj" fmla="val 21986"/>
            </a:avLst>
          </a:prstGeom>
          <a:solidFill>
            <a:srgbClr val="53BDFF"/>
          </a:solidFill>
          <a:ln cap="rnd"/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Автоматизация технологических процессов и производств</a:t>
            </a:r>
          </a:p>
        </p:txBody>
      </p:sp>
      <p:sp>
        <p:nvSpPr>
          <p:cNvPr id="4" name="Загнутый угол 3"/>
          <p:cNvSpPr/>
          <p:nvPr/>
        </p:nvSpPr>
        <p:spPr>
          <a:xfrm>
            <a:off x="3180702" y="1421556"/>
            <a:ext cx="2241550" cy="2731343"/>
          </a:xfrm>
          <a:prstGeom prst="foldedCorner">
            <a:avLst>
              <a:gd name="adj" fmla="val 20568"/>
            </a:avLst>
          </a:prstGeom>
          <a:solidFill>
            <a:srgbClr val="0079C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Машины и аппараты химических производств</a:t>
            </a:r>
          </a:p>
        </p:txBody>
      </p:sp>
      <p:sp>
        <p:nvSpPr>
          <p:cNvPr id="6" name="Загнутый угол 5"/>
          <p:cNvSpPr/>
          <p:nvPr/>
        </p:nvSpPr>
        <p:spPr>
          <a:xfrm>
            <a:off x="6350000" y="1790701"/>
            <a:ext cx="2470150" cy="2800350"/>
          </a:xfrm>
          <a:prstGeom prst="foldedCorner">
            <a:avLst>
              <a:gd name="adj" fmla="val 22285"/>
            </a:avLst>
          </a:prstGeom>
          <a:solidFill>
            <a:srgbClr val="05A0FF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Электрооборудование и электрохозяйство предприятий, организаций и учреждений, сетей и систем</a:t>
            </a:r>
          </a:p>
        </p:txBody>
      </p:sp>
    </p:spTree>
    <p:extLst>
      <p:ext uri="{BB962C8B-B14F-4D97-AF65-F5344CB8AC3E}">
        <p14:creationId xmlns:p14="http://schemas.microsoft.com/office/powerpoint/2010/main" val="347922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5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 animBg="1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Заголовок 12"/>
          <p:cNvSpPr txBox="1">
            <a:spLocks/>
          </p:cNvSpPr>
          <p:nvPr/>
        </p:nvSpPr>
        <p:spPr>
          <a:xfrm>
            <a:off x="1657350" y="76200"/>
            <a:ext cx="7321551" cy="680760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 defTabSz="914400" rtl="0" eaLnBrk="1" latinLnBrk="0" hangingPunct="1">
              <a:spcBef>
                <a:spcPct val="0"/>
              </a:spcBef>
              <a:buNone/>
              <a:defRPr kumimoji="0" lang="ru-RU" sz="19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defRPr>
            </a:lvl1pPr>
          </a:lstStyle>
          <a:p>
            <a:r>
              <a:rPr lang="ru-RU" sz="2800" b="1" dirty="0" smtClean="0"/>
              <a:t>Условия работы:</a:t>
            </a:r>
            <a:endParaRPr lang="ru-RU" sz="28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108686" y="1131338"/>
            <a:ext cx="2608311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1600" b="1" dirty="0">
                <a:solidFill>
                  <a:schemeClr val="bg1"/>
                </a:solidFill>
                <a:latin typeface="Arial Narrow" panose="020B0606020202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Состав оборудования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 Narrow" pitchFamily="34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4 200 т/ч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chemeClr val="bg1"/>
                </a:solidFill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10 паровых энергетических котлов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>
                <a:solidFill>
                  <a:schemeClr val="bg1"/>
                </a:solidFill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415 МВт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b="1" dirty="0">
                <a:solidFill>
                  <a:schemeClr val="bg1"/>
                </a:solidFill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4 паровые турбины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000" dirty="0">
                <a:solidFill>
                  <a:schemeClr val="bg1"/>
                </a:solidFill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            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 Narrow" panose="020B0606020202030204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432 МВт</a:t>
            </a:r>
          </a:p>
          <a:p>
            <a:pPr fontAlgn="base">
              <a:spcBef>
                <a:spcPts val="0"/>
              </a:spcBef>
            </a:pPr>
            <a:r>
              <a:rPr lang="ru-RU" sz="1000" b="1" dirty="0">
                <a:solidFill>
                  <a:schemeClr val="bg1"/>
                </a:solidFill>
                <a:latin typeface="Arial Narrow" pitchFamily="34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 энергоблок ПГУ-410Т (Siemens)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9312C1CD-C5E6-4BAD-6B84-284E73BABA0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242"/>
          <a:stretch/>
        </p:blipFill>
        <p:spPr>
          <a:xfrm>
            <a:off x="5270500" y="920750"/>
            <a:ext cx="3758724" cy="227761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37021" y="1143778"/>
            <a:ext cx="5268323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1400" dirty="0" smtClean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добровольное медицинское </a:t>
            </a:r>
            <a:r>
              <a:rPr lang="ru-RU" sz="1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страхование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7021" y="1399141"/>
            <a:ext cx="3305328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dirty="0">
                <a:solidFill>
                  <a:schemeClr val="tx2">
                    <a:lumMod val="75000"/>
                  </a:schemeClr>
                </a:solidFill>
              </a:rPr>
              <a:t>- путевки в санатории РБ, детские лагеря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37021" y="1650229"/>
            <a:ext cx="442896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дотация на питание в столовой в рабочий день/смену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37021" y="1927860"/>
            <a:ext cx="429341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единовременная стимулирующая выплата к отпуску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37021" y="2201526"/>
            <a:ext cx="203510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премия по итогам года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437021" y="2480080"/>
            <a:ext cx="3519233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премия к профессиональным праздникам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37021" y="2720730"/>
            <a:ext cx="4115935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премия к знаковым событиям, юбилейным датам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29933" y="2982104"/>
            <a:ext cx="2812052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оказание материальной помощи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32086" y="3259941"/>
            <a:ext cx="2989729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перспектива повышения ЗП до </a:t>
            </a:r>
            <a:r>
              <a:rPr lang="ru-RU" sz="1400" dirty="0" err="1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max</a:t>
            </a:r>
            <a:endParaRPr lang="ru-RU" sz="1400" dirty="0">
              <a:ln w="0"/>
              <a:solidFill>
                <a:schemeClr val="tx2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9933" y="3521315"/>
            <a:ext cx="4953087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бесплатный проезд к месту работы и с работы (по г. Салават)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34475" y="3750586"/>
            <a:ext cx="5276188" cy="30777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1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оплата занятий спортом и бассейна в спорткомплексах г. Салават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37021" y="3999324"/>
            <a:ext cx="8440367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ru-RU" sz="1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- для приобретения практических навыков и закрепления теоретических знаний приглашаем к трудоустройству на преддипломную практику, летний период по срочному трудовому договору</a:t>
            </a:r>
          </a:p>
        </p:txBody>
      </p:sp>
    </p:spTree>
    <p:extLst>
      <p:ext uri="{BB962C8B-B14F-4D97-AF65-F5344CB8AC3E}">
        <p14:creationId xmlns:p14="http://schemas.microsoft.com/office/powerpoint/2010/main" val="1914489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2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750"/>
                            </p:stCondLst>
                            <p:childTnLst>
                              <p:par>
                                <p:cTn id="1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25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750"/>
                            </p:stCondLst>
                            <p:childTnLst>
                              <p:par>
                                <p:cTn id="2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25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8750"/>
                            </p:stCondLst>
                            <p:childTnLst>
                              <p:par>
                                <p:cTn id="3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1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25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750"/>
                            </p:stCondLst>
                            <p:childTnLst>
                              <p:par>
                                <p:cTn id="4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250"/>
                            </p:stCondLst>
                            <p:childTnLst>
                              <p:par>
                                <p:cTn id="4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4750"/>
                            </p:stCondLst>
                            <p:childTnLst>
                              <p:par>
                                <p:cTn id="54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6250"/>
                            </p:stCondLst>
                            <p:childTnLst>
                              <p:par>
                                <p:cTn id="5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775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" grpId="0"/>
      <p:bldP spid="4" grpId="0"/>
      <p:bldP spid="8" grpId="0"/>
      <p:bldP spid="9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649463" y="2730759"/>
            <a:ext cx="576337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dirty="0" smtClean="0">
                <a:ln w="0"/>
                <a:solidFill>
                  <a:srgbClr val="003366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СПАСИБО ЗА ВНИМАНИЕ</a:t>
            </a:r>
            <a:r>
              <a:rPr lang="ru-RU" sz="4000" dirty="0">
                <a:ln w="0"/>
                <a:solidFill>
                  <a:srgbClr val="003366"/>
                </a:solid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</a:rPr>
              <a:t>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82225" y="1615578"/>
            <a:ext cx="7431586" cy="63094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ru-RU" sz="3500" b="1" dirty="0">
                <a:ln>
                  <a:solidFill>
                    <a:srgbClr val="0070C0"/>
                  </a:solidFill>
                </a:ln>
                <a:solidFill>
                  <a:srgbClr val="0070C0"/>
                </a:solidFill>
              </a:rPr>
              <a:t>Ждём вас в нашу дружную команду!</a:t>
            </a:r>
          </a:p>
        </p:txBody>
      </p:sp>
    </p:spTree>
    <p:extLst>
      <p:ext uri="{BB962C8B-B14F-4D97-AF65-F5344CB8AC3E}">
        <p14:creationId xmlns:p14="http://schemas.microsoft.com/office/powerpoint/2010/main" val="2459879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75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133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4&quot;&gt;&lt;elem m_fUsage=&quot;5.21892638749372310000E+000&quot;&gt;&lt;m_ppcolschidx val=&quot;0&quot;/&gt;&lt;m_rgb r=&quot;f9&quot; g=&quot;87&quot; b=&quot;15&quot;/&gt;&lt;/elem&gt;&lt;elem m_fUsage=&quot;2.70556613910000050000E+000&quot;&gt;&lt;m_ppcolschidx val=&quot;0&quot;/&gt;&lt;m_rgb r=&quot;26&quot; g=&quot;c1&quot; b=&quot;5c&quot;/&gt;&lt;/elem&gt;&lt;elem m_fUsage=&quot;1.05535575808311630000E+000&quot;&gt;&lt;m_ppcolschidx val=&quot;0&quot;/&gt;&lt;m_rgb r=&quot;2b&quot; g=&quot;4b&quot; b=&quot;73&quot;/&gt;&lt;/elem&gt;&lt;elem m_fUsage=&quot;5.96240132571000060000E-001&quot;&gt;&lt;m_ppcolschidx val=&quot;0&quot;/&gt;&lt;m_rgb r=&quot;14&quot; g=&quot;d3&quot; b=&quot;61&quot;/&gt;&lt;/elem&gt;&lt;/m_vecMRU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,&lt;/m_chDecimalSymbol&gt;&lt;m_nGroupingDigits val=&quot;3&quot;/&gt;&lt;m_chGroupingSymbol&gt; &lt;/m_chGroupingSymbol&gt;&lt;m_chDecimalSymbol17909&gt;,&lt;/m_chDecimalSymbol17909&gt;&lt;m_nGroupingDigits17909 val=&quot;3&quot;/&gt;&lt;m_chGroupingSymbol17909&gt; &lt;/m_chGroupingSymbol17909&gt;&lt;/m_precDefault&gt;&lt;/CDefaultPrec&gt;&lt;/root&gt;"/>
  <p:tag name="THINKCELLUNDODONOTDELETE" val="1501"/>
</p:tagLst>
</file>

<file path=ppt/theme/theme1.xml><?xml version="1.0" encoding="utf-8"?>
<a:theme xmlns:a="http://schemas.openxmlformats.org/drawingml/2006/main" name="4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6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8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19272</TotalTime>
  <Words>259</Words>
  <Application>Microsoft Office PowerPoint</Application>
  <PresentationFormat>Экран (16:9)</PresentationFormat>
  <Paragraphs>57</Paragraphs>
  <Slides>5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6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4_Специальное оформление</vt:lpstr>
      <vt:lpstr>5_Специальное оформление</vt:lpstr>
      <vt:lpstr>7_Специальное оформление</vt:lpstr>
      <vt:lpstr>9_Специальное оформление</vt:lpstr>
      <vt:lpstr>6_Специальное оформление</vt:lpstr>
      <vt:lpstr>8_Специальное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julia</dc:creator>
  <cp:lastModifiedBy>1</cp:lastModifiedBy>
  <cp:revision>1217</cp:revision>
  <cp:lastPrinted>2023-12-04T03:55:57Z</cp:lastPrinted>
  <dcterms:created xsi:type="dcterms:W3CDTF">2016-02-05T10:31:15Z</dcterms:created>
  <dcterms:modified xsi:type="dcterms:W3CDTF">2024-11-06T12:56:33Z</dcterms:modified>
</cp:coreProperties>
</file>